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1"/>
  </p:sldMasterIdLst>
  <p:notesMasterIdLst>
    <p:notesMasterId r:id="rId46"/>
  </p:notesMasterIdLst>
  <p:handoutMasterIdLst>
    <p:handoutMasterId r:id="rId47"/>
  </p:handoutMasterIdLst>
  <p:sldIdLst>
    <p:sldId id="558" r:id="rId2"/>
    <p:sldId id="351" r:id="rId3"/>
    <p:sldId id="571" r:id="rId4"/>
    <p:sldId id="567" r:id="rId5"/>
    <p:sldId id="570" r:id="rId6"/>
    <p:sldId id="555" r:id="rId7"/>
    <p:sldId id="586" r:id="rId8"/>
    <p:sldId id="587" r:id="rId9"/>
    <p:sldId id="472" r:id="rId10"/>
    <p:sldId id="565" r:id="rId11"/>
    <p:sldId id="573" r:id="rId12"/>
    <p:sldId id="588" r:id="rId13"/>
    <p:sldId id="494" r:id="rId14"/>
    <p:sldId id="482" r:id="rId15"/>
    <p:sldId id="496" r:id="rId16"/>
    <p:sldId id="406" r:id="rId17"/>
    <p:sldId id="503" r:id="rId18"/>
    <p:sldId id="504" r:id="rId19"/>
    <p:sldId id="505" r:id="rId20"/>
    <p:sldId id="508" r:id="rId21"/>
    <p:sldId id="452" r:id="rId22"/>
    <p:sldId id="548" r:id="rId23"/>
    <p:sldId id="413" r:id="rId24"/>
    <p:sldId id="418" r:id="rId25"/>
    <p:sldId id="561" r:id="rId26"/>
    <p:sldId id="513" r:id="rId27"/>
    <p:sldId id="545" r:id="rId28"/>
    <p:sldId id="564" r:id="rId29"/>
    <p:sldId id="563" r:id="rId30"/>
    <p:sldId id="566" r:id="rId31"/>
    <p:sldId id="572" r:id="rId32"/>
    <p:sldId id="569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90" r:id="rId45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chemeClr val="accent2"/>
      </a:buClr>
      <a:buSzPct val="75000"/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2C0"/>
    <a:srgbClr val="339933"/>
    <a:srgbClr val="0000FF"/>
    <a:srgbClr val="008080"/>
    <a:srgbClr val="EBA801"/>
    <a:srgbClr val="093A80"/>
    <a:srgbClr val="0156BD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64" autoAdjust="0"/>
    <p:restoredTop sz="99276" autoAdjust="0"/>
  </p:normalViewPr>
  <p:slideViewPr>
    <p:cSldViewPr>
      <p:cViewPr varScale="1">
        <p:scale>
          <a:sx n="116" d="100"/>
          <a:sy n="116" d="100"/>
        </p:scale>
        <p:origin x="21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187" y="-67"/>
      </p:cViewPr>
      <p:guideLst>
        <p:guide orient="horz" pos="2925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398" y="3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fld id="{C087E12C-98A6-47AC-AD7D-98A69061BA4C}" type="datetimeFigureOut">
              <a:rPr lang="pt-BR" smtClean="0"/>
              <a:pPr/>
              <a:t>13/11/2017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3"/>
          </p:nvPr>
        </p:nvSpPr>
        <p:spPr>
          <a:xfrm>
            <a:off x="3956398" y="8818580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37A898C8-85E6-405F-A339-FA7EBCC9055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2"/>
          </p:nvPr>
        </p:nvSpPr>
        <p:spPr>
          <a:xfrm>
            <a:off x="0" y="8818580"/>
            <a:ext cx="3027042" cy="463681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10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0088"/>
            <a:ext cx="4632325" cy="3475037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102" y="4408809"/>
            <a:ext cx="5125567" cy="417893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03087" tIns="48107" rIns="103087" bIns="481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7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29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D653B87-30D2-480E-A730-C195C3945040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47EE5F15-5C46-4426-AC1E-CF39CD8032CB}" type="slidenum">
              <a:rPr lang="en-US" altLang="pt-BR"/>
              <a:pPr/>
              <a:t>21</a:t>
            </a:fld>
            <a:endParaRPr lang="en-US" altLang="pt-BR" sz="1300" dirty="0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6831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D653B87-30D2-480E-A730-C195C3945040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47EE5F15-5C46-4426-AC1E-CF39CD8032CB}" type="slidenum">
              <a:rPr lang="en-US" altLang="pt-BR"/>
              <a:pPr/>
              <a:t>22</a:t>
            </a:fld>
            <a:endParaRPr lang="en-US" altLang="pt-BR" sz="1300" dirty="0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8874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90A6E82A-C354-4D4C-9082-C7EB5945B762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91F770C4-C4FE-4641-9A8B-A179CCCE9A2E}" type="slidenum">
              <a:rPr lang="en-US" altLang="pt-BR"/>
              <a:pPr/>
              <a:t>24</a:t>
            </a:fld>
            <a:endParaRPr lang="en-US" altLang="pt-BR" sz="1300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720" y="4408159"/>
            <a:ext cx="5125567" cy="4180865"/>
          </a:xfrm>
        </p:spPr>
        <p:txBody>
          <a:bodyPr/>
          <a:lstStyle/>
          <a:p>
            <a:pPr defTabSz="940460"/>
            <a:endParaRPr kumimoji="1"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7437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D653B87-30D2-480E-A730-C195C3945040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47EE5F15-5C46-4426-AC1E-CF39CD8032CB}" type="slidenum">
              <a:rPr lang="en-US" altLang="pt-BR"/>
              <a:pPr/>
              <a:t>29</a:t>
            </a:fld>
            <a:endParaRPr lang="en-US" altLang="pt-BR" sz="1300" dirty="0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6490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8940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7365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35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33834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36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63154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37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52873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38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9638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29918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39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36892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40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8719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54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56178-C779-4DEB-883C-6ACE555E4A2D}" type="slidenum">
              <a:rPr lang="en-US" altLang="pt-BR" sz="1300" smtClean="0"/>
              <a:pPr>
                <a:spcBef>
                  <a:spcPct val="0"/>
                </a:spcBef>
              </a:pPr>
              <a:t>4</a:t>
            </a:fld>
            <a:endParaRPr lang="en-US" altLang="pt-BR" sz="13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3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56178-C779-4DEB-883C-6ACE555E4A2D}" type="slidenum">
              <a:rPr lang="en-US" altLang="pt-BR" sz="1300" smtClean="0"/>
              <a:pPr>
                <a:spcBef>
                  <a:spcPct val="0"/>
                </a:spcBef>
              </a:pPr>
              <a:t>5</a:t>
            </a:fld>
            <a:endParaRPr lang="en-US" altLang="pt-BR" sz="13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9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88BD9398-AF0B-4041-93E7-FBCD2F822496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5E6E6A79-8C15-45D7-8A4C-0824619C060A}" type="slidenum">
              <a:rPr lang="en-US" altLang="pt-BR"/>
              <a:pPr/>
              <a:t>6</a:t>
            </a:fld>
            <a:endParaRPr lang="en-US" altLang="pt-BR" sz="1300" dirty="0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6493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E76001E3-4C12-4ACB-B55F-3BFAF6D7C4E7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3DEA8CD2-596F-47C5-A194-013E96AAD4D4}" type="slidenum">
              <a:rPr lang="en-US" altLang="pt-BR"/>
              <a:pPr/>
              <a:t>7</a:t>
            </a:fld>
            <a:endParaRPr lang="en-US" altLang="pt-BR" sz="1300" dirty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548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DB75F46B-5278-4AA4-B7D9-53ED7B48276F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C8880677-7DA4-4637-97B8-1A149DA6C2A3}" type="slidenum">
              <a:rPr lang="en-US" altLang="pt-BR"/>
              <a:pPr/>
              <a:t>13</a:t>
            </a:fld>
            <a:endParaRPr lang="en-US" altLang="pt-BR" sz="1300" dirty="0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3363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A7F4CFED-A03F-4B2E-9C14-310DA926F187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82BECB57-E95B-46C0-84F7-2BBD7779392D}" type="slidenum">
              <a:rPr lang="en-US" altLang="pt-BR"/>
              <a:pPr/>
              <a:t>14</a:t>
            </a:fld>
            <a:endParaRPr lang="en-US" altLang="pt-BR" sz="1300" dirty="0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720" y="4408159"/>
            <a:ext cx="5125567" cy="4180865"/>
          </a:xfrm>
        </p:spPr>
        <p:txBody>
          <a:bodyPr/>
          <a:lstStyle/>
          <a:p>
            <a:pPr defTabSz="94046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3648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r>
              <a:rPr lang="en-US" altLang="pt-BR" dirty="0"/>
              <a:t>Presentation Title</a:t>
            </a:r>
            <a:endParaRPr lang="en-US" altLang="pt-BR" sz="150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1FA11A2F-7049-40B0-93FB-E8559738F973}" type="datetime2">
              <a:rPr lang="en-US" altLang="pt-BR"/>
              <a:pPr/>
              <a:t>Monday, November 13, 2017</a:t>
            </a:fld>
            <a:endParaRPr lang="en-US" altLang="pt-BR" sz="1300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2" y="8817915"/>
            <a:ext cx="3026833" cy="464185"/>
          </a:xfrm>
          <a:prstGeom prst="rect">
            <a:avLst/>
          </a:prstGeom>
          <a:ln/>
        </p:spPr>
        <p:txBody>
          <a:bodyPr lIns="94046" tIns="47023" rIns="94046" bIns="47023"/>
          <a:lstStyle/>
          <a:p>
            <a:fld id="{1DF1225D-86AB-4B74-8578-BDF7B8054C16}" type="slidenum">
              <a:rPr lang="en-US" altLang="pt-BR"/>
              <a:pPr/>
              <a:t>20</a:t>
            </a:fld>
            <a:endParaRPr lang="en-US" altLang="pt-BR" sz="1300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905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5" name="Rectangle 1031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566988"/>
            <a:ext cx="3884613" cy="12446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5588" y="333375"/>
            <a:ext cx="7234237" cy="685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333375"/>
            <a:ext cx="8302625" cy="579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0"/>
            <a:ext cx="8375650" cy="451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1825" y="6313715"/>
            <a:ext cx="498475" cy="28393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6A1E-C0B6-439D-BEBB-5E0624ADFC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4097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98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04813"/>
            <a:ext cx="6324600" cy="7159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295400"/>
            <a:ext cx="3657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6576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6576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5121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8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7409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81328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pic>
        <p:nvPicPr>
          <p:cNvPr id="13313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m 2" descr="image0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6382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5588" y="333375"/>
            <a:ext cx="7234237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40732" name="Line 28"/>
          <p:cNvSpPr>
            <a:spLocks noChangeShapeType="1"/>
          </p:cNvSpPr>
          <p:nvPr/>
        </p:nvSpPr>
        <p:spPr bwMode="auto">
          <a:xfrm>
            <a:off x="1447800" y="1052513"/>
            <a:ext cx="7086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8243888" y="44450"/>
          <a:ext cx="86518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" name="Foto do Photo Editor" r:id="rId19" imgW="5830114" imgH="1790476" progId="">
                  <p:embed/>
                </p:oleObj>
              </mc:Choice>
              <mc:Fallback>
                <p:oleObj name="Foto do Photo Editor" r:id="rId19" imgW="5830114" imgH="1790476" progId="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4450"/>
                        <a:ext cx="86518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99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58" name="AutoShape 54"/>
          <p:cNvSpPr>
            <a:spLocks noChangeArrowheads="1"/>
          </p:cNvSpPr>
          <p:nvPr/>
        </p:nvSpPr>
        <p:spPr bwMode="auto">
          <a:xfrm rot="-5400000">
            <a:off x="1149349" y="-1163637"/>
            <a:ext cx="6858001" cy="9131300"/>
          </a:xfrm>
          <a:prstGeom prst="triangle">
            <a:avLst>
              <a:gd name="adj" fmla="val 100000"/>
            </a:avLst>
          </a:prstGeom>
          <a:blipFill dpi="0" rotWithShape="0">
            <a:blip r:embed="rId2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6" name="Rectangle 62"/>
          <p:cNvSpPr>
            <a:spLocks noChangeArrowheads="1"/>
          </p:cNvSpPr>
          <p:nvPr/>
        </p:nvSpPr>
        <p:spPr bwMode="auto">
          <a:xfrm>
            <a:off x="684213" y="115888"/>
            <a:ext cx="7848600" cy="903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3200" b="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840773" name="Rectangle 69"/>
          <p:cNvSpPr>
            <a:spLocks noChangeArrowheads="1"/>
          </p:cNvSpPr>
          <p:nvPr/>
        </p:nvSpPr>
        <p:spPr bwMode="auto">
          <a:xfrm>
            <a:off x="4427538" y="6543675"/>
            <a:ext cx="649287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09B81591-F350-4984-A7A4-0D1282A2B8B6}" type="slidenum">
              <a:rPr lang="en-US" sz="10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‹nº›</a:t>
            </a:fld>
            <a:endParaRPr lang="en-US" sz="1000" b="0" dirty="0">
              <a:solidFill>
                <a:schemeClr val="hlink"/>
              </a:solidFill>
            </a:endParaRPr>
          </a:p>
        </p:txBody>
      </p:sp>
      <p:graphicFrame>
        <p:nvGraphicFramePr>
          <p:cNvPr id="1027" name="Object 88"/>
          <p:cNvGraphicFramePr>
            <a:graphicFrameLocks noChangeAspect="1"/>
          </p:cNvGraphicFramePr>
          <p:nvPr/>
        </p:nvGraphicFramePr>
        <p:xfrm>
          <a:off x="7956922" y="6481120"/>
          <a:ext cx="1079574" cy="33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" name="Foto do Photo Editor" r:id="rId22" imgW="5830114" imgH="1790476" progId="">
                  <p:embed/>
                </p:oleObj>
              </mc:Choice>
              <mc:Fallback>
                <p:oleObj name="Foto do Photo Editor" r:id="rId22" imgW="5830114" imgH="1790476" progId="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922" y="6481120"/>
                        <a:ext cx="1079574" cy="332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99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6" r:id="rId14"/>
    <p:sldLayoutId id="2147483867" r:id="rId15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://www.suprev.com.b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prev@suprev.com.br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GB" altLang="pt-BR" sz="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PONTOS CHAVES DO PLANO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38654"/>
              </p:ext>
            </p:extLst>
          </p:nvPr>
        </p:nvGraphicFramePr>
        <p:xfrm>
          <a:off x="683568" y="908720"/>
          <a:ext cx="8064896" cy="5669280"/>
        </p:xfrm>
        <a:graphic>
          <a:graphicData uri="http://schemas.openxmlformats.org/drawingml/2006/table">
            <a:tbl>
              <a:tblPr/>
              <a:tblGrid>
                <a:gridCol w="864096"/>
                <a:gridCol w="7200800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</a:rPr>
                        <a:t>5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CASO DE MORTE DO PARTICIPANTE OU DO ASSISTIDO, O SALDO EXISTENTE DA DATA DO ÓBITO SERÁ REVERTIDO AOS 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BENEFICIÁRIOS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 NA FALTA DESTES, AOS HERDEIROS LEGAIS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FLEXIBILIDADE NO RECEBIMENTO DE RENDA DE APOSENTADORIA:</a:t>
                      </a:r>
                      <a:r>
                        <a:rPr 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POR PRAZO CERTO OU POR UM PERCENTUAL APLICÁVEL SOBRE O SALDO ACUMULADO, ESCOLHIDO PELO PARTICIPANTE</a:t>
                      </a:r>
                      <a:endParaRPr lang="pt-BR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dirty="0" smtClean="0">
                          <a:latin typeface="+mj-lt"/>
                        </a:rPr>
                        <a:t>PLANO ABERTO AO INGRESSO DE TODOS OS EMPREGADOS COM</a:t>
                      </a:r>
                      <a:r>
                        <a:rPr lang="pt-BR" sz="2000" b="0" baseline="0" dirty="0" smtClean="0">
                          <a:latin typeface="+mj-lt"/>
                        </a:rPr>
                        <a:t> VÍNCULO DE EMPREGO OU DE ATIVIDADE COM AS EMPRESAS PATROCINADORAS</a:t>
                      </a:r>
                      <a:endParaRPr lang="pt-BR" sz="2000" b="0" dirty="0" smtClean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PLANO ABERTO À MIGRAÇÃO DE TODOS OS PARTICIPANTES ATIVOS, AUTOPATROCINADOS, OPTANTES E ASSISTIDOS DO PLANO MISTO DE BENEFÍCIOS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7164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PONTOS CHAVES DO PLANO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28096"/>
              </p:ext>
            </p:extLst>
          </p:nvPr>
        </p:nvGraphicFramePr>
        <p:xfrm>
          <a:off x="683568" y="908720"/>
          <a:ext cx="8064896" cy="4457383"/>
        </p:xfrm>
        <a:graphic>
          <a:graphicData uri="http://schemas.openxmlformats.org/drawingml/2006/table">
            <a:tbl>
              <a:tblPr/>
              <a:tblGrid>
                <a:gridCol w="1080120"/>
                <a:gridCol w="6984776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</a:rPr>
                        <a:t>9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REGRA</a:t>
                      </a:r>
                      <a:r>
                        <a:rPr 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PORTABILIDADE MAIS VANTAJOSA, SENDO 100% DO SALDO DE CONTAS TOTAL (PARTICIPANTE + PATROCINADORA) QUE PODERÁ SER DESTINADO À UMA SEGURADORA (ENTIDADE ABERTA) OU OUTRO PLANO DE ENTIDADE FECHADA</a:t>
                      </a:r>
                      <a:endParaRPr lang="en-US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REGRA DE RESGATE DE CONTRIBUIÇÕES MAIS VANTAJOSA, SENDO 100% DO SALDO DO PRÓPRIO PARTICIPANTE, PODENDO CHEGAR ATÉ 70% DA PARTE PATRONAL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dirty="0" smtClean="0">
                          <a:latin typeface="+mj-lt"/>
                        </a:rPr>
                        <a:t>NÃO HÁ EXIGÊNCIA DE IDADE MÍNIMA PARA A APOSENTADORIA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683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63963" y="3527425"/>
            <a:ext cx="430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80000"/>
              <a:buFont typeface="Monotype Sorts" pitchFamily="2" charset="2"/>
              <a:buChar char="è"/>
            </a:pPr>
            <a:endParaRPr lang="pt-BR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99684" name="Rectangle 4"/>
          <p:cNvSpPr>
            <a:spLocks noChangeArrowheads="1"/>
          </p:cNvSpPr>
          <p:nvPr/>
        </p:nvSpPr>
        <p:spPr bwMode="auto">
          <a:xfrm>
            <a:off x="533400" y="11430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76250" indent="-476250">
              <a:lnSpc>
                <a:spcPct val="115000"/>
              </a:lnSpc>
              <a:spcBef>
                <a:spcPct val="50000"/>
              </a:spcBef>
              <a:buClr>
                <a:srgbClr val="000099"/>
              </a:buClr>
              <a:buSzPct val="130000"/>
              <a:buFont typeface="Monotype Sorts" pitchFamily="2" charset="2"/>
              <a:buNone/>
              <a:tabLst>
                <a:tab pos="96838" algn="l"/>
                <a:tab pos="373063" algn="l"/>
              </a:tabLst>
              <a:defRPr/>
            </a:pPr>
            <a:r>
              <a:rPr lang="pt-BR" sz="3200" dirty="0" smtClean="0">
                <a:solidFill>
                  <a:srgbClr val="663300"/>
                </a:solidFill>
                <a:latin typeface="+mj-lt"/>
              </a:rPr>
              <a:t>APOSENTADORIA:</a:t>
            </a:r>
            <a:r>
              <a:rPr lang="pt-BR" sz="2700" dirty="0" smtClean="0">
                <a:solidFill>
                  <a:srgbClr val="663300"/>
                </a:solidFill>
                <a:latin typeface="+mj-lt"/>
              </a:rPr>
              <a:t> </a:t>
            </a:r>
            <a:endParaRPr lang="pt-BR" sz="2700" dirty="0">
              <a:solidFill>
                <a:srgbClr val="663300"/>
              </a:solidFill>
              <a:latin typeface="+mj-lt"/>
            </a:endParaRPr>
          </a:p>
          <a:p>
            <a:pPr marL="476250" indent="-476250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v"/>
              <a:tabLst>
                <a:tab pos="96838" algn="l"/>
                <a:tab pos="373063" algn="l"/>
              </a:tabLst>
              <a:defRPr/>
            </a:pPr>
            <a:r>
              <a:rPr lang="pt-BR" sz="3200" cap="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</a:t>
            </a:r>
            <a:r>
              <a:rPr lang="pt-BR" sz="3200" b="0" cap="all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pt-BR" sz="3200" b="0" cap="all" dirty="0">
                <a:solidFill>
                  <a:srgbClr val="663300"/>
                </a:solidFill>
                <a:latin typeface="+mj-lt"/>
              </a:rPr>
              <a:t>ANOS DE PLANO</a:t>
            </a:r>
          </a:p>
          <a:p>
            <a:pPr marL="476250" indent="-476250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v"/>
              <a:tabLst>
                <a:tab pos="96838" algn="l"/>
                <a:tab pos="373063" algn="l"/>
              </a:tabLst>
              <a:defRPr/>
            </a:pPr>
            <a:r>
              <a:rPr lang="pt-BR" sz="3200" cap="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</a:t>
            </a:r>
            <a:r>
              <a:rPr lang="pt-BR" sz="3200" b="0" cap="all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pt-BR" sz="3200" b="0" cap="all" dirty="0">
                <a:solidFill>
                  <a:srgbClr val="663300"/>
                </a:solidFill>
                <a:latin typeface="+mj-lt"/>
              </a:rPr>
              <a:t>ANOS DE PATROCINADORA</a:t>
            </a:r>
          </a:p>
          <a:p>
            <a:pPr marL="476250" indent="-476250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v"/>
              <a:tabLst>
                <a:tab pos="96838" algn="l"/>
                <a:tab pos="373063" algn="l"/>
              </a:tabLst>
              <a:defRPr/>
            </a:pPr>
            <a:r>
              <a:rPr lang="pt-BR" sz="3200" b="0" cap="all" dirty="0">
                <a:solidFill>
                  <a:srgbClr val="663300"/>
                </a:solidFill>
                <a:latin typeface="+mj-lt"/>
              </a:rPr>
              <a:t>DESLIGAMENTO DA PATROCINADORA</a:t>
            </a:r>
          </a:p>
        </p:txBody>
      </p:sp>
      <p:sp>
        <p:nvSpPr>
          <p:cNvPr id="3399685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32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EXIGÊNCIAS PARA AQUISIÇÃO</a:t>
            </a:r>
            <a:endParaRPr lang="pt-BR" sz="32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115616" y="4708292"/>
            <a:ext cx="7272808" cy="138500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dirty="0" smtClean="0"/>
              <a:t>ISENTO DE IDADE MÍNIMA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85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6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5" y="1416050"/>
            <a:ext cx="3365500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/>
              <a:t>O que pode </a:t>
            </a:r>
            <a:br>
              <a:rPr lang="pt-BR" altLang="pt-BR" sz="1800" dirty="0"/>
            </a:br>
            <a:r>
              <a:rPr lang="pt-BR" altLang="pt-BR" sz="1800" dirty="0"/>
              <a:t>acontecer no futuro?</a:t>
            </a:r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141605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Benefícios oferecidos </a:t>
            </a:r>
            <a:r>
              <a:rPr lang="pt-BR" altLang="pt-BR" sz="1800" dirty="0"/>
              <a:t/>
            </a:r>
            <a:br>
              <a:rPr lang="pt-BR" altLang="pt-BR" sz="1800" dirty="0"/>
            </a:br>
            <a:r>
              <a:rPr lang="pt-BR" altLang="pt-BR" sz="1800" dirty="0"/>
              <a:t>pelo </a:t>
            </a: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4514850" y="3267075"/>
            <a:ext cx="4038600" cy="671513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Antecipação do Benefício </a:t>
            </a:r>
            <a:r>
              <a:rPr lang="pt-BR" altLang="pt-BR" sz="1600" dirty="0"/>
              <a:t>por Prazo Determinado ou Indeterminado</a:t>
            </a:r>
          </a:p>
        </p:txBody>
      </p:sp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4514850" y="4083050"/>
            <a:ext cx="4038600" cy="67310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Fundo reverte ao Beneficiário e na falta deste, ao herdeiro legal</a:t>
            </a:r>
            <a:endParaRPr lang="pt-BR" altLang="pt-BR" sz="16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514850" y="2430463"/>
            <a:ext cx="4038600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Benefício por Prazo Determinado ou Indeterminado</a:t>
            </a:r>
            <a:endParaRPr lang="pt-BR" altLang="pt-BR" sz="1600" dirty="0"/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4545013" y="4921250"/>
            <a:ext cx="4008437" cy="132715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Autopatrocínio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Benefício Proporcional Diferido (BPD)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Portabilidade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Resgate </a:t>
            </a: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5" y="2427288"/>
            <a:ext cx="3365500" cy="67151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Aposentar-se pelo Plano</a:t>
            </a:r>
            <a:r>
              <a:rPr lang="pt-BR" altLang="pt-BR" sz="1600" dirty="0"/>
              <a:t/>
            </a:r>
            <a:br>
              <a:rPr lang="pt-BR" altLang="pt-BR" sz="1600" dirty="0"/>
            </a:br>
            <a:r>
              <a:rPr lang="pt-BR" altLang="pt-BR" sz="1600" dirty="0" smtClean="0"/>
              <a:t>FECOMÉRCIO MG I</a:t>
            </a:r>
            <a:endParaRPr lang="pt-BR" altLang="pt-BR" sz="1600" dirty="0"/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657225" y="3267075"/>
            <a:ext cx="3365500" cy="671513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Ficar inválido</a:t>
            </a:r>
          </a:p>
        </p:txBody>
      </p: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657225" y="4105275"/>
            <a:ext cx="3365500" cy="673100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Falecer </a:t>
            </a:r>
          </a:p>
        </p:txBody>
      </p:sp>
      <p:sp>
        <p:nvSpPr>
          <p:cNvPr id="218139" name="Rectangle 27"/>
          <p:cNvSpPr>
            <a:spLocks noChangeArrowheads="1"/>
          </p:cNvSpPr>
          <p:nvPr/>
        </p:nvSpPr>
        <p:spPr bwMode="auto">
          <a:xfrm>
            <a:off x="657225" y="4948238"/>
            <a:ext cx="3365500" cy="130016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Sair da empresa</a:t>
            </a:r>
          </a:p>
        </p:txBody>
      </p:sp>
      <p:sp>
        <p:nvSpPr>
          <p:cNvPr id="218159" name="AutoShape 47"/>
          <p:cNvSpPr>
            <a:spLocks noChangeArrowheads="1"/>
          </p:cNvSpPr>
          <p:nvPr/>
        </p:nvSpPr>
        <p:spPr bwMode="auto">
          <a:xfrm>
            <a:off x="3581400" y="259080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0" name="AutoShape 48"/>
          <p:cNvSpPr>
            <a:spLocks noChangeArrowheads="1"/>
          </p:cNvSpPr>
          <p:nvPr/>
        </p:nvSpPr>
        <p:spPr bwMode="auto">
          <a:xfrm>
            <a:off x="3581400" y="342900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1" name="AutoShape 49"/>
          <p:cNvSpPr>
            <a:spLocks noChangeArrowheads="1"/>
          </p:cNvSpPr>
          <p:nvPr/>
        </p:nvSpPr>
        <p:spPr bwMode="auto">
          <a:xfrm>
            <a:off x="3581400" y="431165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2" name="AutoShape 50"/>
          <p:cNvSpPr>
            <a:spLocks noChangeArrowheads="1"/>
          </p:cNvSpPr>
          <p:nvPr/>
        </p:nvSpPr>
        <p:spPr bwMode="auto">
          <a:xfrm>
            <a:off x="3581400" y="5457825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r>
              <a:rPr lang="pt-BR" altLang="pt-BR" b="1" dirty="0" smtClean="0"/>
              <a:t>BENEFÍCIOS DO PLANO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116502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08" name="Line 292"/>
          <p:cNvSpPr>
            <a:spLocks noChangeShapeType="1"/>
          </p:cNvSpPr>
          <p:nvPr/>
        </p:nvSpPr>
        <p:spPr bwMode="auto">
          <a:xfrm>
            <a:off x="1000150" y="1419225"/>
            <a:ext cx="774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44709" name="AutoShape 293"/>
          <p:cNvSpPr>
            <a:spLocks noChangeArrowheads="1"/>
          </p:cNvSpPr>
          <p:nvPr/>
        </p:nvSpPr>
        <p:spPr bwMode="auto">
          <a:xfrm>
            <a:off x="1259632" y="1803400"/>
            <a:ext cx="1539875" cy="1152525"/>
          </a:xfrm>
          <a:prstGeom prst="roundRect">
            <a:avLst>
              <a:gd name="adj" fmla="val 16667"/>
            </a:avLst>
          </a:prstGeom>
          <a:solidFill>
            <a:srgbClr val="FFF1CD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4711" name="Rectangle 295"/>
          <p:cNvSpPr>
            <a:spLocks noChangeArrowheads="1"/>
          </p:cNvSpPr>
          <p:nvPr/>
        </p:nvSpPr>
        <p:spPr bwMode="auto">
          <a:xfrm>
            <a:off x="1287339" y="2077095"/>
            <a:ext cx="14382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/>
              <a:t>0% a 25% do </a:t>
            </a:r>
            <a:br>
              <a:rPr lang="pt-BR" altLang="pt-BR" sz="1400" dirty="0"/>
            </a:br>
            <a:r>
              <a:rPr lang="pt-BR" altLang="pt-BR" sz="1400" dirty="0"/>
              <a:t>Saldo de Conta</a:t>
            </a:r>
            <a:br>
              <a:rPr lang="pt-BR" altLang="pt-BR" sz="1400" dirty="0"/>
            </a:br>
            <a:r>
              <a:rPr lang="pt-BR" altLang="pt-BR" sz="1400" dirty="0"/>
              <a:t>Total à vista</a:t>
            </a:r>
            <a:endParaRPr lang="en-US" altLang="pt-BR" sz="1400" dirty="0"/>
          </a:p>
        </p:txBody>
      </p:sp>
      <p:sp>
        <p:nvSpPr>
          <p:cNvPr id="444712" name="AutoShape 296"/>
          <p:cNvSpPr>
            <a:spLocks noChangeArrowheads="1"/>
          </p:cNvSpPr>
          <p:nvPr/>
        </p:nvSpPr>
        <p:spPr bwMode="auto">
          <a:xfrm>
            <a:off x="3001963" y="4849664"/>
            <a:ext cx="3962400" cy="1152525"/>
          </a:xfrm>
          <a:prstGeom prst="roundRect">
            <a:avLst>
              <a:gd name="adj" fmla="val 16667"/>
            </a:avLst>
          </a:prstGeom>
          <a:solidFill>
            <a:srgbClr val="A9C5EF">
              <a:alpha val="39999"/>
            </a:srgbClr>
          </a:solidFill>
          <a:ln w="9525" algn="ctr">
            <a:solidFill>
              <a:srgbClr val="A9C5E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4714" name="Rectangle 298"/>
          <p:cNvSpPr>
            <a:spLocks noChangeArrowheads="1"/>
          </p:cNvSpPr>
          <p:nvPr/>
        </p:nvSpPr>
        <p:spPr bwMode="auto">
          <a:xfrm>
            <a:off x="107504" y="5373910"/>
            <a:ext cx="1082675" cy="287338"/>
          </a:xfrm>
          <a:prstGeom prst="rect">
            <a:avLst/>
          </a:prstGeom>
          <a:ln w="9525" algn="ctr">
            <a:solidFill>
              <a:srgbClr val="A9C5EF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1400" dirty="0"/>
              <a:t>Opção 2</a:t>
            </a:r>
          </a:p>
        </p:txBody>
      </p:sp>
      <p:sp>
        <p:nvSpPr>
          <p:cNvPr id="444716" name="AutoShape 300"/>
          <p:cNvSpPr>
            <a:spLocks noChangeArrowheads="1"/>
          </p:cNvSpPr>
          <p:nvPr/>
        </p:nvSpPr>
        <p:spPr bwMode="auto">
          <a:xfrm>
            <a:off x="3001963" y="1803400"/>
            <a:ext cx="3962400" cy="1152525"/>
          </a:xfrm>
          <a:prstGeom prst="roundRect">
            <a:avLst>
              <a:gd name="adj" fmla="val 16667"/>
            </a:avLst>
          </a:prstGeom>
          <a:solidFill>
            <a:srgbClr val="F5F8D4"/>
          </a:solidFill>
          <a:ln w="9525" algn="ctr">
            <a:solidFill>
              <a:srgbClr val="B7C31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4717" name="Text Box 301"/>
          <p:cNvSpPr txBox="1">
            <a:spLocks noChangeArrowheads="1"/>
          </p:cNvSpPr>
          <p:nvPr/>
        </p:nvSpPr>
        <p:spPr bwMode="auto">
          <a:xfrm>
            <a:off x="3131840" y="1844824"/>
            <a:ext cx="381664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 smtClean="0"/>
              <a:t>Prazo de recebimento: Mínimo de 5 e Máximo de 30 anos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>
                <a:solidFill>
                  <a:schemeClr val="tx2"/>
                </a:solidFill>
              </a:rPr>
              <a:t>(</a:t>
            </a:r>
            <a:r>
              <a:rPr lang="pt-BR" altLang="pt-BR" sz="1400" dirty="0" smtClean="0">
                <a:solidFill>
                  <a:schemeClr val="tx2"/>
                </a:solidFill>
              </a:rPr>
              <a:t>Prazo Determinado)</a:t>
            </a:r>
            <a:endParaRPr lang="en-US" altLang="pt-BR" sz="1400" dirty="0">
              <a:solidFill>
                <a:schemeClr val="tx2"/>
              </a:solidFill>
            </a:endParaRPr>
          </a:p>
        </p:txBody>
      </p:sp>
      <p:sp>
        <p:nvSpPr>
          <p:cNvPr id="444720" name="Rectangle 304"/>
          <p:cNvSpPr>
            <a:spLocks noChangeArrowheads="1"/>
          </p:cNvSpPr>
          <p:nvPr/>
        </p:nvSpPr>
        <p:spPr bwMode="auto">
          <a:xfrm>
            <a:off x="107504" y="2203971"/>
            <a:ext cx="1082675" cy="288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B7C31D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1400" dirty="0"/>
              <a:t>Opção 1</a:t>
            </a:r>
          </a:p>
        </p:txBody>
      </p:sp>
      <p:sp>
        <p:nvSpPr>
          <p:cNvPr id="444733" name="Text Box 317"/>
          <p:cNvSpPr txBox="1">
            <a:spLocks noChangeArrowheads="1"/>
          </p:cNvSpPr>
          <p:nvPr/>
        </p:nvSpPr>
        <p:spPr bwMode="auto">
          <a:xfrm>
            <a:off x="1000150" y="1203325"/>
            <a:ext cx="177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pt-BR" altLang="pt-BR" sz="1800" dirty="0"/>
              <a:t>Parcela à vista</a:t>
            </a:r>
          </a:p>
        </p:txBody>
      </p:sp>
      <p:sp>
        <p:nvSpPr>
          <p:cNvPr id="444734" name="Text Box 318"/>
          <p:cNvSpPr txBox="1">
            <a:spLocks noChangeArrowheads="1"/>
          </p:cNvSpPr>
          <p:nvPr/>
        </p:nvSpPr>
        <p:spPr bwMode="auto">
          <a:xfrm>
            <a:off x="3563938" y="1196975"/>
            <a:ext cx="3223959" cy="424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pt-BR" altLang="pt-BR" sz="1800" dirty="0"/>
              <a:t>Renda mensal (</a:t>
            </a:r>
            <a:r>
              <a:rPr kumimoji="0" lang="pt-BR" altLang="pt-BR" sz="1800" dirty="0" smtClean="0"/>
              <a:t>12 </a:t>
            </a:r>
            <a:r>
              <a:rPr kumimoji="0" lang="pt-BR" altLang="pt-BR" sz="1800" dirty="0"/>
              <a:t>x ao ano)</a:t>
            </a:r>
          </a:p>
        </p:txBody>
      </p:sp>
      <p:sp>
        <p:nvSpPr>
          <p:cNvPr id="444736" name="Rectangle 320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252520" cy="685800"/>
          </a:xfrm>
        </p:spPr>
        <p:txBody>
          <a:bodyPr/>
          <a:lstStyle/>
          <a:p>
            <a:pPr algn="ctr"/>
            <a:r>
              <a:rPr lang="pt-BR" altLang="pt-BR" b="1" cap="all" dirty="0" smtClean="0"/>
              <a:t>Formas de Recebimento: Aposentadorias</a:t>
            </a:r>
            <a:endParaRPr lang="en-US" altLang="pt-BR" b="1" cap="all" dirty="0"/>
          </a:p>
        </p:txBody>
      </p:sp>
      <p:sp>
        <p:nvSpPr>
          <p:cNvPr id="34" name="Text Box 305"/>
          <p:cNvSpPr txBox="1">
            <a:spLocks noChangeArrowheads="1"/>
          </p:cNvSpPr>
          <p:nvPr/>
        </p:nvSpPr>
        <p:spPr bwMode="auto">
          <a:xfrm>
            <a:off x="2823443" y="2013126"/>
            <a:ext cx="164381" cy="535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dirty="0"/>
              <a:t>+</a:t>
            </a:r>
            <a:endParaRPr lang="en-US" altLang="pt-BR" dirty="0"/>
          </a:p>
        </p:txBody>
      </p:sp>
      <p:sp>
        <p:nvSpPr>
          <p:cNvPr id="35" name="AutoShape 293"/>
          <p:cNvSpPr>
            <a:spLocks noChangeArrowheads="1"/>
          </p:cNvSpPr>
          <p:nvPr/>
        </p:nvSpPr>
        <p:spPr bwMode="auto">
          <a:xfrm>
            <a:off x="1231925" y="4868763"/>
            <a:ext cx="1539875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pt-BR" dirty="0"/>
          </a:p>
        </p:txBody>
      </p:sp>
      <p:sp>
        <p:nvSpPr>
          <p:cNvPr id="36" name="Rectangle 295"/>
          <p:cNvSpPr>
            <a:spLocks noChangeArrowheads="1"/>
          </p:cNvSpPr>
          <p:nvPr/>
        </p:nvSpPr>
        <p:spPr bwMode="auto">
          <a:xfrm>
            <a:off x="1259632" y="5101431"/>
            <a:ext cx="14382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sz="1400" dirty="0"/>
              <a:t>0% a 25% do </a:t>
            </a:r>
            <a:br>
              <a:rPr lang="pt-BR" altLang="pt-BR" sz="1400" dirty="0"/>
            </a:br>
            <a:r>
              <a:rPr lang="pt-BR" altLang="pt-BR" sz="1400" dirty="0"/>
              <a:t>Saldo de Conta</a:t>
            </a:r>
            <a:br>
              <a:rPr lang="pt-BR" altLang="pt-BR" sz="1400" dirty="0"/>
            </a:br>
            <a:r>
              <a:rPr lang="pt-BR" altLang="pt-BR" sz="1400" dirty="0"/>
              <a:t>Total à vista</a:t>
            </a:r>
            <a:endParaRPr lang="en-US" altLang="pt-BR" sz="1400" dirty="0"/>
          </a:p>
        </p:txBody>
      </p:sp>
      <p:sp>
        <p:nvSpPr>
          <p:cNvPr id="41" name="Text Box 305"/>
          <p:cNvSpPr txBox="1">
            <a:spLocks noChangeArrowheads="1"/>
          </p:cNvSpPr>
          <p:nvPr/>
        </p:nvSpPr>
        <p:spPr bwMode="auto">
          <a:xfrm>
            <a:off x="2823443" y="5197725"/>
            <a:ext cx="164381" cy="535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  <a:buFontTx/>
              <a:buNone/>
            </a:pPr>
            <a:r>
              <a:rPr lang="pt-BR" altLang="pt-BR" dirty="0"/>
              <a:t>+</a:t>
            </a:r>
            <a:endParaRPr lang="en-US" altLang="pt-BR" dirty="0"/>
          </a:p>
        </p:txBody>
      </p:sp>
      <p:grpSp>
        <p:nvGrpSpPr>
          <p:cNvPr id="28" name="Grupo 27"/>
          <p:cNvGrpSpPr/>
          <p:nvPr/>
        </p:nvGrpSpPr>
        <p:grpSpPr>
          <a:xfrm>
            <a:off x="7020272" y="1700808"/>
            <a:ext cx="1869993" cy="1385004"/>
            <a:chOff x="4318000" y="228599"/>
            <a:chExt cx="1778000" cy="1778000"/>
          </a:xfrm>
        </p:grpSpPr>
        <p:sp>
          <p:nvSpPr>
            <p:cNvPr id="29" name="Elipse 28"/>
            <p:cNvSpPr/>
            <p:nvPr/>
          </p:nvSpPr>
          <p:spPr>
            <a:xfrm>
              <a:off x="4318000" y="228599"/>
              <a:ext cx="1778000" cy="1778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4578382" y="488981"/>
              <a:ext cx="1257236" cy="1257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Prazo Escolhido pelo Participante</a:t>
              </a:r>
              <a:endParaRPr lang="pt-BR" sz="1600" kern="1200" dirty="0"/>
            </a:p>
          </p:txBody>
        </p:sp>
      </p:grpSp>
      <p:sp>
        <p:nvSpPr>
          <p:cNvPr id="24" name="Text Box 297"/>
          <p:cNvSpPr txBox="1">
            <a:spLocks noChangeArrowheads="1"/>
          </p:cNvSpPr>
          <p:nvPr/>
        </p:nvSpPr>
        <p:spPr bwMode="auto">
          <a:xfrm>
            <a:off x="2987823" y="4869160"/>
            <a:ext cx="4032449" cy="13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4A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</a:pPr>
            <a:r>
              <a:rPr lang="pt-BR" altLang="pt-BR" sz="1400" dirty="0" smtClean="0">
                <a:solidFill>
                  <a:srgbClr val="FF0000"/>
                </a:solidFill>
              </a:rPr>
              <a:t>Percentual(*) </a:t>
            </a:r>
            <a:r>
              <a:rPr lang="pt-BR" altLang="pt-BR" sz="1400" dirty="0"/>
              <a:t>de </a:t>
            </a:r>
            <a:r>
              <a:rPr lang="pt-BR" altLang="pt-BR" sz="1400" dirty="0" smtClean="0"/>
              <a:t>0,5 até 2% aplicável ao </a:t>
            </a:r>
            <a:r>
              <a:rPr lang="pt-BR" altLang="pt-BR" sz="1400" dirty="0"/>
              <a:t>Saldo de Conta </a:t>
            </a:r>
            <a:r>
              <a:rPr lang="pt-BR" altLang="pt-BR" sz="1400" dirty="0" smtClean="0"/>
              <a:t>Total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</a:pPr>
            <a:r>
              <a:rPr lang="pt-BR" altLang="pt-BR" sz="1400" dirty="0">
                <a:solidFill>
                  <a:schemeClr val="tx2"/>
                </a:solidFill>
              </a:rPr>
              <a:t>(Prazo </a:t>
            </a:r>
            <a:r>
              <a:rPr lang="pt-BR" altLang="pt-BR" sz="1400" dirty="0" smtClean="0">
                <a:solidFill>
                  <a:schemeClr val="tx2"/>
                </a:solidFill>
              </a:rPr>
              <a:t>Indeterminado)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Clr>
                <a:srgbClr val="FA1F08"/>
              </a:buClr>
            </a:pPr>
            <a:r>
              <a:rPr lang="pt-BR" altLang="pt-BR" sz="900" dirty="0" smtClean="0">
                <a:solidFill>
                  <a:srgbClr val="FF0000"/>
                </a:solidFill>
              </a:rPr>
              <a:t>(*) Pode ser alterado anualmente em dezembro</a:t>
            </a:r>
            <a:endParaRPr lang="en-US" altLang="pt-BR" sz="900" dirty="0">
              <a:solidFill>
                <a:srgbClr val="000099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7020272" y="4636284"/>
            <a:ext cx="1869993" cy="1385004"/>
            <a:chOff x="4318000" y="228599"/>
            <a:chExt cx="1778000" cy="1778000"/>
          </a:xfrm>
        </p:grpSpPr>
        <p:sp>
          <p:nvSpPr>
            <p:cNvPr id="26" name="Elipse 25"/>
            <p:cNvSpPr/>
            <p:nvPr/>
          </p:nvSpPr>
          <p:spPr>
            <a:xfrm>
              <a:off x="4318000" y="228599"/>
              <a:ext cx="1778000" cy="1778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4578382" y="488981"/>
              <a:ext cx="1257236" cy="1257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Percentual Escolhido pelo Participante</a:t>
              </a:r>
              <a:endParaRPr lang="pt-BR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2010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54" name="Rectangle 10"/>
          <p:cNvSpPr>
            <a:spLocks noChangeArrowheads="1"/>
          </p:cNvSpPr>
          <p:nvPr/>
        </p:nvSpPr>
        <p:spPr bwMode="auto">
          <a:xfrm>
            <a:off x="467544" y="1196752"/>
            <a:ext cx="77739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45000"/>
              </a:spcBef>
              <a:spcAft>
                <a:spcPct val="0"/>
              </a:spcAft>
              <a:buClr>
                <a:srgbClr val="D8E345"/>
              </a:buClr>
              <a:buSzPct val="12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828675" indent="-285750" algn="l">
              <a:spcBef>
                <a:spcPct val="45000"/>
              </a:spcBef>
              <a:spcAft>
                <a:spcPct val="0"/>
              </a:spcAft>
              <a:buClr>
                <a:srgbClr val="D8E345"/>
              </a:buClr>
              <a:buSzPct val="12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236663" indent="-228600" algn="l">
              <a:spcBef>
                <a:spcPct val="45000"/>
              </a:spcBef>
              <a:spcAft>
                <a:spcPct val="0"/>
              </a:spcAft>
              <a:buClr>
                <a:srgbClr val="D8E345"/>
              </a:buClr>
              <a:buSzPct val="12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44650" indent="-228600" algn="l">
              <a:spcBef>
                <a:spcPct val="45000"/>
              </a:spcBef>
              <a:spcAft>
                <a:spcPct val="0"/>
              </a:spcAft>
              <a:buClr>
                <a:srgbClr val="D8E345"/>
              </a:buClr>
              <a:buSzPct val="12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pt-BR" altLang="pt-BR" sz="2400" dirty="0" smtClean="0">
                <a:latin typeface="+mj-lt"/>
              </a:rPr>
              <a:t>Para o Ativo e Autopatrocinado</a:t>
            </a:r>
            <a:r>
              <a:rPr lang="pt-BR" altLang="pt-BR" sz="1400" dirty="0" smtClean="0">
                <a:latin typeface="+mj-lt"/>
              </a:rPr>
              <a:t>(*):</a:t>
            </a:r>
            <a:r>
              <a:rPr lang="pt-BR" altLang="pt-BR" sz="2400" dirty="0" smtClean="0">
                <a:latin typeface="+mj-lt"/>
              </a:rPr>
              <a:t> </a:t>
            </a:r>
            <a:endParaRPr lang="pt-BR" altLang="pt-BR" sz="1600" dirty="0"/>
          </a:p>
        </p:txBody>
      </p:sp>
      <p:sp>
        <p:nvSpPr>
          <p:cNvPr id="748555" name="AutoShape 11"/>
          <p:cNvSpPr>
            <a:spLocks noChangeArrowheads="1"/>
          </p:cNvSpPr>
          <p:nvPr/>
        </p:nvSpPr>
        <p:spPr bwMode="auto">
          <a:xfrm>
            <a:off x="2051720" y="2730624"/>
            <a:ext cx="4248472" cy="626368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Remuneração Total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485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cap="all" dirty="0"/>
              <a:t>Salário de </a:t>
            </a:r>
            <a:r>
              <a:rPr lang="pt-BR" altLang="pt-BR" b="1" cap="all" dirty="0" smtClean="0"/>
              <a:t>Participação</a:t>
            </a:r>
            <a:endParaRPr lang="en-US" altLang="pt-BR" b="1" cap="all" dirty="0"/>
          </a:p>
        </p:txBody>
      </p:sp>
      <p:sp>
        <p:nvSpPr>
          <p:cNvPr id="15" name="Retângulo 14"/>
          <p:cNvSpPr/>
          <p:nvPr/>
        </p:nvSpPr>
        <p:spPr>
          <a:xfrm>
            <a:off x="323528" y="4437112"/>
            <a:ext cx="7488832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latin typeface="+mj-lt"/>
              </a:rPr>
              <a:t>(*) Atualizada conforme Política de Salários dos Empregados (ACT)</a:t>
            </a:r>
            <a:endParaRPr lang="pt-BR" sz="14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3528" y="4689690"/>
            <a:ext cx="7488832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latin typeface="+mj-lt"/>
              </a:rPr>
              <a:t>(*) É </a:t>
            </a:r>
            <a:r>
              <a:rPr lang="pt-BR" altLang="pt-BR" sz="1400" dirty="0">
                <a:latin typeface="+mj-lt"/>
              </a:rPr>
              <a:t>o valor que serve de base para apuração das </a:t>
            </a:r>
            <a:r>
              <a:rPr lang="pt-BR" altLang="pt-BR" sz="1400" dirty="0" smtClean="0">
                <a:latin typeface="+mj-lt"/>
              </a:rPr>
              <a:t>contribuições</a:t>
            </a:r>
            <a:endParaRPr lang="pt-BR" alt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843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838200" y="1997074"/>
            <a:ext cx="7118176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108000" lvl="2" algn="ctr">
              <a:lnSpc>
                <a:spcPct val="150000"/>
              </a:lnSpc>
              <a:buClrTx/>
            </a:pPr>
            <a:r>
              <a:rPr lang="pt-BR" alt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CUSTEIO DO PLANO FECOMÉRCIO MG I</a:t>
            </a:r>
            <a:endParaRPr lang="pt-BR" alt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747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88640"/>
            <a:ext cx="8748464" cy="6858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CONTRIBUIÇÕES DOS PARTICIPANTES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28713"/>
              </p:ext>
            </p:extLst>
          </p:nvPr>
        </p:nvGraphicFramePr>
        <p:xfrm>
          <a:off x="659606" y="1042689"/>
          <a:ext cx="7824787" cy="393192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Normais</a:t>
                      </a:r>
                      <a:r>
                        <a:rPr lang="pt-BR" sz="17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os seus respectivos Salários de Participação conforme o Plano Anual de Custeio (Participantes Ativos e Autopatrocinados)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Voluntárias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Opcional.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Valores livremente escolhidos, observando o valor mínimo de 10% do Salário de Participação na data do aporte. Sem contrapartida</a:t>
                      </a:r>
                      <a:r>
                        <a:rPr lang="pt-BR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Patronal 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(Participantes Ativos e Autopatrocinados)</a:t>
                      </a:r>
                      <a:endParaRPr lang="pt-BR" sz="1700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Despesas Administrativas:</a:t>
                      </a:r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os respectivos Salários de Participação ou sobre os respectivos benefícios, conforme o caso de acordo com o Plano Anual de Custeio (Participantes Ativos, Autopatrocinados, Optantes e Assistidos)</a:t>
                      </a:r>
                      <a:endParaRPr lang="pt-BR" sz="17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965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366936"/>
            <a:ext cx="8280920" cy="6858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CONTRIBUIÇÕES DO PATROCINADOR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64066"/>
              </p:ext>
            </p:extLst>
          </p:nvPr>
        </p:nvGraphicFramePr>
        <p:xfrm>
          <a:off x="659606" y="1456184"/>
          <a:ext cx="7824787" cy="201168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Normais</a:t>
                      </a:r>
                      <a:r>
                        <a:rPr lang="pt-BR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a Folha de Salários de Participação conforme o Plano Anual de Custeio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Despesas Administrativas: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Mensais com aplicação de percentual sobre a Folha de Salários de Participação</a:t>
                      </a:r>
                      <a:endParaRPr lang="pt-BR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4442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82" name="AutoShape 18"/>
          <p:cNvSpPr>
            <a:spLocks noChangeArrowheads="1"/>
          </p:cNvSpPr>
          <p:nvPr/>
        </p:nvSpPr>
        <p:spPr bwMode="auto">
          <a:xfrm>
            <a:off x="971550" y="1196752"/>
            <a:ext cx="3384550" cy="4392612"/>
          </a:xfrm>
          <a:prstGeom prst="flowChartAlternateProcess">
            <a:avLst/>
          </a:prstGeom>
          <a:solidFill>
            <a:srgbClr val="D4E033">
              <a:alpha val="35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907280" name="AutoShape 16"/>
          <p:cNvSpPr>
            <a:spLocks noChangeArrowheads="1"/>
          </p:cNvSpPr>
          <p:nvPr/>
        </p:nvSpPr>
        <p:spPr bwMode="auto">
          <a:xfrm>
            <a:off x="4787900" y="1196752"/>
            <a:ext cx="3384550" cy="4391025"/>
          </a:xfrm>
          <a:prstGeom prst="flowChartAlternateProcess">
            <a:avLst/>
          </a:prstGeom>
          <a:solidFill>
            <a:srgbClr val="A9C5EF">
              <a:alpha val="35001"/>
            </a:srgbClr>
          </a:solidFill>
          <a:ln w="19050" algn="ctr">
            <a:solidFill>
              <a:srgbClr val="1D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cap="all" dirty="0"/>
              <a:t>Resumo das </a:t>
            </a:r>
            <a:r>
              <a:rPr lang="pt-BR" altLang="pt-BR" b="1" cap="all" dirty="0" smtClean="0"/>
              <a:t>contribuições</a:t>
            </a:r>
            <a:endParaRPr lang="pt-BR" altLang="pt-BR" b="1" cap="all" dirty="0"/>
          </a:p>
        </p:txBody>
      </p:sp>
      <p:sp>
        <p:nvSpPr>
          <p:cNvPr id="907271" name="Rectangle 7"/>
          <p:cNvSpPr>
            <a:spLocks noChangeArrowheads="1"/>
          </p:cNvSpPr>
          <p:nvPr/>
        </p:nvSpPr>
        <p:spPr bwMode="auto">
          <a:xfrm>
            <a:off x="1577974" y="1916833"/>
            <a:ext cx="2273945" cy="648146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Normal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7274" name="Rectangle 10"/>
          <p:cNvSpPr>
            <a:spLocks noChangeArrowheads="1"/>
          </p:cNvSpPr>
          <p:nvPr/>
        </p:nvSpPr>
        <p:spPr bwMode="auto">
          <a:xfrm>
            <a:off x="5292725" y="1916832"/>
            <a:ext cx="2376488" cy="720725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7277" name="Rectangle 13"/>
          <p:cNvSpPr>
            <a:spLocks noChangeArrowheads="1"/>
          </p:cNvSpPr>
          <p:nvPr/>
        </p:nvSpPr>
        <p:spPr bwMode="auto">
          <a:xfrm>
            <a:off x="1577974" y="3140323"/>
            <a:ext cx="2273946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Voluntária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907288" name="AutoShape 24"/>
          <p:cNvCxnSpPr>
            <a:cxnSpLocks noChangeShapeType="1"/>
            <a:stCxn id="907271" idx="3"/>
          </p:cNvCxnSpPr>
          <p:nvPr/>
        </p:nvCxnSpPr>
        <p:spPr bwMode="auto">
          <a:xfrm>
            <a:off x="3851919" y="2240906"/>
            <a:ext cx="1440806" cy="0"/>
          </a:xfrm>
          <a:prstGeom prst="straightConnector1">
            <a:avLst/>
          </a:prstGeom>
          <a:noFill/>
          <a:ln w="76200">
            <a:solidFill>
              <a:srgbClr val="B3B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7290" name="Text Box 26"/>
          <p:cNvSpPr txBox="1">
            <a:spLocks noChangeArrowheads="1"/>
          </p:cNvSpPr>
          <p:nvPr/>
        </p:nvSpPr>
        <p:spPr bwMode="auto">
          <a:xfrm>
            <a:off x="1547813" y="1268760"/>
            <a:ext cx="2076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600" dirty="0">
                <a:solidFill>
                  <a:srgbClr val="7C8414"/>
                </a:solidFill>
              </a:rPr>
              <a:t>Participante</a:t>
            </a:r>
          </a:p>
        </p:txBody>
      </p:sp>
      <p:sp>
        <p:nvSpPr>
          <p:cNvPr id="907291" name="Text Box 27"/>
          <p:cNvSpPr txBox="1">
            <a:spLocks noChangeArrowheads="1"/>
          </p:cNvSpPr>
          <p:nvPr/>
        </p:nvSpPr>
        <p:spPr bwMode="auto">
          <a:xfrm>
            <a:off x="5292725" y="1340768"/>
            <a:ext cx="2406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600" dirty="0">
                <a:solidFill>
                  <a:schemeClr val="tx2"/>
                </a:solidFill>
              </a:rPr>
              <a:t>Patrocinadora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47664" y="4436541"/>
            <a:ext cx="2057400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Desp. Adm.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92080" y="4508549"/>
            <a:ext cx="2376488" cy="720725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291856" y="3212331"/>
            <a:ext cx="2376488" cy="720725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>
            <a:off x="3851920" y="3572767"/>
            <a:ext cx="1441326" cy="249"/>
          </a:xfrm>
          <a:prstGeom prst="straightConnector1">
            <a:avLst/>
          </a:prstGeom>
          <a:noFill/>
          <a:ln w="76200">
            <a:solidFill>
              <a:srgbClr val="B3B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4"/>
          <p:cNvCxnSpPr>
            <a:cxnSpLocks noChangeShapeType="1"/>
          </p:cNvCxnSpPr>
          <p:nvPr/>
        </p:nvCxnSpPr>
        <p:spPr bwMode="auto">
          <a:xfrm>
            <a:off x="3635896" y="4725144"/>
            <a:ext cx="1657350" cy="0"/>
          </a:xfrm>
          <a:prstGeom prst="straightConnector1">
            <a:avLst/>
          </a:prstGeom>
          <a:noFill/>
          <a:ln w="76200">
            <a:solidFill>
              <a:srgbClr val="B3B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6741"/>
            <a:ext cx="712019" cy="72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043559" y="5733256"/>
            <a:ext cx="7344865" cy="505097"/>
          </a:xfrm>
          <a:prstGeom prst="rect">
            <a:avLst/>
          </a:prstGeom>
          <a:gradFill rotWithShape="1">
            <a:gsLst>
              <a:gs pos="0">
                <a:srgbClr val="A9C5EF">
                  <a:gamma/>
                  <a:tint val="0"/>
                  <a:invGamma/>
                </a:srgbClr>
              </a:gs>
              <a:gs pos="100000">
                <a:srgbClr val="A9C5EF">
                  <a:alpha val="20000"/>
                </a:srgbClr>
              </a:gs>
            </a:gsLst>
            <a:lin ang="5400000" scaled="1"/>
          </a:gradFill>
          <a:ln w="1270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pt-BR" altLang="pt-BR" sz="1400" dirty="0">
                <a:solidFill>
                  <a:srgbClr val="2059AE"/>
                </a:solidFill>
              </a:rPr>
              <a:t> 100%</a:t>
            </a:r>
            <a:r>
              <a:rPr lang="pt-BR" altLang="pt-BR" sz="1400" dirty="0"/>
              <a:t> da </a:t>
            </a:r>
            <a:r>
              <a:rPr lang="pt-BR" altLang="pt-BR" sz="1400" dirty="0" smtClean="0"/>
              <a:t>Contribuição Normal </a:t>
            </a:r>
            <a:r>
              <a:rPr lang="pt-BR" altLang="pt-BR" sz="1400" dirty="0"/>
              <a:t>do participante </a:t>
            </a:r>
            <a:r>
              <a:rPr lang="pt-BR" altLang="pt-BR" sz="1400" dirty="0" smtClean="0"/>
              <a:t>l</a:t>
            </a:r>
            <a:r>
              <a:rPr lang="pt-BR" altLang="pt-BR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imitada a 3% do Salário de Participação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" name="Imagem 28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6008249" y="196533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6008249" y="4557619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32248" y="2060848"/>
            <a:ext cx="32412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262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901" name="Rectangle 29"/>
          <p:cNvSpPr>
            <a:spLocks noChangeArrowheads="1"/>
          </p:cNvSpPr>
          <p:nvPr/>
        </p:nvSpPr>
        <p:spPr bwMode="auto">
          <a:xfrm>
            <a:off x="1007269" y="6365368"/>
            <a:ext cx="72342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Novembro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pt-BR" sz="9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47910" name="Object 38"/>
          <p:cNvGraphicFramePr>
            <a:graphicFrameLocks noChangeAspect="1"/>
          </p:cNvGraphicFramePr>
          <p:nvPr/>
        </p:nvGraphicFramePr>
        <p:xfrm>
          <a:off x="179388" y="6237288"/>
          <a:ext cx="1655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Foto do Photo Editor" r:id="rId5" imgW="5830114" imgH="1790476" progId="">
                  <p:embed/>
                </p:oleObj>
              </mc:Choice>
              <mc:Fallback>
                <p:oleObj name="Foto do Photo Editor" r:id="rId5" imgW="5830114" imgH="1790476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37288"/>
                        <a:ext cx="1655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913" name="Rectangle 41"/>
          <p:cNvSpPr>
            <a:spLocks noChangeArrowheads="1"/>
          </p:cNvSpPr>
          <p:nvPr/>
        </p:nvSpPr>
        <p:spPr bwMode="auto">
          <a:xfrm flipV="1">
            <a:off x="323850" y="1989981"/>
            <a:ext cx="8820150" cy="1428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bg1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922" name="Rectangle 50"/>
          <p:cNvSpPr>
            <a:spLocks noChangeArrowheads="1"/>
          </p:cNvSpPr>
          <p:nvPr/>
        </p:nvSpPr>
        <p:spPr bwMode="auto">
          <a:xfrm>
            <a:off x="250825" y="3212976"/>
            <a:ext cx="8893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7925" name="Rectangle 53"/>
          <p:cNvSpPr>
            <a:spLocks noChangeArrowheads="1"/>
          </p:cNvSpPr>
          <p:nvPr/>
        </p:nvSpPr>
        <p:spPr bwMode="auto">
          <a:xfrm>
            <a:off x="142875" y="3068960"/>
            <a:ext cx="8893175" cy="23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PLANO DE BENEFÍCIOS FECOMÉRCIO MG I</a:t>
            </a:r>
            <a:endParaRPr lang="pt-BR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548680"/>
            <a:ext cx="7654758" cy="971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SUPREV</a:t>
            </a:r>
            <a:endParaRPr 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01" grpId="0"/>
      <p:bldP spid="847922" grpId="0" autoUpdateAnimBg="0"/>
      <p:bldP spid="8479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842" name="AutoShape 66"/>
          <p:cNvSpPr>
            <a:spLocks noChangeArrowheads="1"/>
          </p:cNvSpPr>
          <p:nvPr/>
        </p:nvSpPr>
        <p:spPr bwMode="auto">
          <a:xfrm>
            <a:off x="4997450" y="3500438"/>
            <a:ext cx="2743200" cy="2735262"/>
          </a:xfrm>
          <a:prstGeom prst="flowChartAlternateProcess">
            <a:avLst/>
          </a:prstGeom>
          <a:gradFill rotWithShape="1">
            <a:gsLst>
              <a:gs pos="0">
                <a:srgbClr val="A9C5EF">
                  <a:gamma/>
                  <a:tint val="34902"/>
                  <a:invGamma/>
                </a:srgbClr>
              </a:gs>
              <a:gs pos="100000">
                <a:srgbClr val="A9C5EF"/>
              </a:gs>
            </a:gsLst>
            <a:lin ang="5400000" scaled="1"/>
          </a:gradFill>
          <a:ln w="19050" algn="ctr">
            <a:solidFill>
              <a:srgbClr val="1D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715841" name="AutoShape 65"/>
          <p:cNvSpPr>
            <a:spLocks noChangeArrowheads="1"/>
          </p:cNvSpPr>
          <p:nvPr/>
        </p:nvSpPr>
        <p:spPr bwMode="auto">
          <a:xfrm>
            <a:off x="1476375" y="3500438"/>
            <a:ext cx="2743200" cy="2735262"/>
          </a:xfrm>
          <a:prstGeom prst="flowChartAlternateProcess">
            <a:avLst/>
          </a:prstGeom>
          <a:gradFill rotWithShape="1">
            <a:gsLst>
              <a:gs pos="0">
                <a:srgbClr val="D4E033">
                  <a:gamma/>
                  <a:tint val="34902"/>
                  <a:invGamma/>
                </a:srgbClr>
              </a:gs>
              <a:gs pos="100000">
                <a:srgbClr val="D4E033"/>
              </a:gs>
            </a:gsLst>
            <a:lin ang="5400000" scaled="1"/>
          </a:gra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grpSp>
        <p:nvGrpSpPr>
          <p:cNvPr id="715812" name="Group 36"/>
          <p:cNvGrpSpPr>
            <a:grpSpLocks/>
          </p:cNvGrpSpPr>
          <p:nvPr/>
        </p:nvGrpSpPr>
        <p:grpSpPr bwMode="auto">
          <a:xfrm>
            <a:off x="609600" y="1557338"/>
            <a:ext cx="8001000" cy="762000"/>
            <a:chOff x="384" y="1104"/>
            <a:chExt cx="5040" cy="480"/>
          </a:xfrm>
        </p:grpSpPr>
        <p:sp>
          <p:nvSpPr>
            <p:cNvPr id="715802" name="Rectangle 26"/>
            <p:cNvSpPr>
              <a:spLocks noChangeArrowheads="1"/>
            </p:cNvSpPr>
            <p:nvPr/>
          </p:nvSpPr>
          <p:spPr bwMode="auto">
            <a:xfrm>
              <a:off x="384" y="1120"/>
              <a:ext cx="1296" cy="454"/>
            </a:xfrm>
            <a:prstGeom prst="rect">
              <a:avLst/>
            </a:prstGeom>
            <a:gradFill rotWithShape="1">
              <a:gsLst>
                <a:gs pos="0">
                  <a:srgbClr val="A9C5EF">
                    <a:gamma/>
                    <a:tint val="0"/>
                    <a:invGamma/>
                  </a:srgbClr>
                </a:gs>
                <a:gs pos="100000">
                  <a:srgbClr val="A9C5EF">
                    <a:alpha val="20000"/>
                  </a:srgbClr>
                </a:gs>
              </a:gsLst>
              <a:lin ang="5400000" scaled="1"/>
            </a:gradFill>
            <a:ln w="12700">
              <a:solidFill>
                <a:srgbClr val="0782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24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Normal</a:t>
              </a:r>
            </a:p>
          </p:txBody>
        </p:sp>
        <p:sp>
          <p:nvSpPr>
            <p:cNvPr id="715803" name="Rectangle 27"/>
            <p:cNvSpPr>
              <a:spLocks noChangeArrowheads="1"/>
            </p:cNvSpPr>
            <p:nvPr/>
          </p:nvSpPr>
          <p:spPr bwMode="auto">
            <a:xfrm>
              <a:off x="2064" y="1116"/>
              <a:ext cx="3360" cy="454"/>
            </a:xfrm>
            <a:prstGeom prst="rect">
              <a:avLst/>
            </a:prstGeom>
            <a:gradFill rotWithShape="1">
              <a:gsLst>
                <a:gs pos="0">
                  <a:srgbClr val="C5E2FF">
                    <a:gamma/>
                    <a:tint val="0"/>
                    <a:invGamma/>
                  </a:srgbClr>
                </a:gs>
                <a:gs pos="100000">
                  <a:srgbClr val="C5E2FF">
                    <a:alpha val="20000"/>
                  </a:srgbClr>
                </a:gs>
              </a:gsLst>
              <a:lin ang="5400000" scaled="1"/>
            </a:gradFill>
            <a:ln w="19050">
              <a:solidFill>
                <a:srgbClr val="0782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1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100% da </a:t>
              </a:r>
              <a:r>
                <a:rPr lang="pt-BR" altLang="pt-BR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Normal </a:t>
              </a:r>
              <a:r>
                <a:rPr lang="pt-BR" altLang="pt-BR" sz="1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 Participante</a:t>
              </a:r>
            </a:p>
          </p:txBody>
        </p:sp>
        <p:sp>
          <p:nvSpPr>
            <p:cNvPr id="715806" name="AutoShape 30"/>
            <p:cNvSpPr>
              <a:spLocks noChangeArrowheads="1"/>
            </p:cNvSpPr>
            <p:nvPr/>
          </p:nvSpPr>
          <p:spPr bwMode="auto">
            <a:xfrm rot="5400000">
              <a:off x="1604" y="1228"/>
              <a:ext cx="480" cy="232"/>
            </a:xfrm>
            <a:prstGeom prst="triangle">
              <a:avLst>
                <a:gd name="adj" fmla="val 50000"/>
              </a:avLst>
            </a:prstGeom>
            <a:solidFill>
              <a:srgbClr val="0782BF"/>
            </a:solidFill>
            <a:ln w="9525" algn="ctr">
              <a:solidFill>
                <a:srgbClr val="066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715829" name="Group 53"/>
          <p:cNvGrpSpPr>
            <a:grpSpLocks/>
          </p:cNvGrpSpPr>
          <p:nvPr/>
        </p:nvGrpSpPr>
        <p:grpSpPr bwMode="auto">
          <a:xfrm>
            <a:off x="1638300" y="2303464"/>
            <a:ext cx="6953250" cy="909638"/>
            <a:chOff x="1032" y="1622"/>
            <a:chExt cx="4380" cy="573"/>
          </a:xfrm>
        </p:grpSpPr>
        <p:cxnSp>
          <p:nvCxnSpPr>
            <p:cNvPr id="715811" name="AutoShape 35"/>
            <p:cNvCxnSpPr>
              <a:cxnSpLocks noChangeShapeType="1"/>
              <a:stCxn id="715802" idx="2"/>
              <a:endCxn id="715814" idx="1"/>
            </p:cNvCxnSpPr>
            <p:nvPr/>
          </p:nvCxnSpPr>
          <p:spPr bwMode="auto">
            <a:xfrm rot="16200000" flipH="1">
              <a:off x="1388" y="1266"/>
              <a:ext cx="323" cy="1036"/>
            </a:xfrm>
            <a:prstGeom prst="bentConnector2">
              <a:avLst/>
            </a:prstGeom>
            <a:noFill/>
            <a:ln w="19050" cap="rnd">
              <a:solidFill>
                <a:srgbClr val="0782B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5814" name="Rectangle 38"/>
            <p:cNvSpPr>
              <a:spLocks noChangeArrowheads="1"/>
            </p:cNvSpPr>
            <p:nvPr/>
          </p:nvSpPr>
          <p:spPr bwMode="auto">
            <a:xfrm>
              <a:off x="2068" y="1696"/>
              <a:ext cx="3344" cy="499"/>
            </a:xfrm>
            <a:prstGeom prst="rect">
              <a:avLst/>
            </a:prstGeom>
            <a:noFill/>
            <a:ln w="19050" cap="rnd">
              <a:solidFill>
                <a:srgbClr val="0782B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tIns="72000" anchor="ctr"/>
            <a:lstStyle>
              <a:lvl1pPr marL="447675" indent="-180975"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15963"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AFBA1C"/>
                </a:buClr>
                <a:buSzPct val="120000"/>
                <a:buFontTx/>
                <a:buChar char="•"/>
              </a:pPr>
              <a:r>
                <a:rPr lang="pt-BR" altLang="pt-BR" sz="1600" dirty="0"/>
                <a:t>Efetuada 12 vezes ao </a:t>
              </a:r>
              <a:r>
                <a:rPr lang="pt-BR" altLang="pt-BR" sz="1600" dirty="0" smtClean="0"/>
                <a:t>ano</a:t>
              </a:r>
            </a:p>
            <a:p>
              <a:pPr>
                <a:lnSpc>
                  <a:spcPct val="80000"/>
                </a:lnSpc>
                <a:buClr>
                  <a:srgbClr val="AFBA1C"/>
                </a:buClr>
                <a:buSzPct val="120000"/>
                <a:buFontTx/>
                <a:buChar char="•"/>
              </a:pPr>
              <a:endParaRPr lang="pt-BR" altLang="pt-BR" sz="1600" dirty="0" smtClean="0"/>
            </a:p>
            <a:p>
              <a:pPr>
                <a:lnSpc>
                  <a:spcPct val="80000"/>
                </a:lnSpc>
                <a:buClr>
                  <a:srgbClr val="AFBA1C"/>
                </a:buClr>
                <a:buSzPct val="120000"/>
                <a:buFontTx/>
                <a:buChar char="•"/>
              </a:pPr>
              <a:r>
                <a:rPr lang="pt-BR" altLang="pt-BR" sz="1600" dirty="0" smtClean="0"/>
                <a:t>Limitada a 3% do Salário de Participação do Participante</a:t>
              </a:r>
              <a:endParaRPr lang="pt-BR" altLang="pt-BR" sz="1600" dirty="0"/>
            </a:p>
          </p:txBody>
        </p:sp>
      </p:grpSp>
      <p:pic>
        <p:nvPicPr>
          <p:cNvPr id="715835" name="Picture 59" descr="Moeda de 1 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611688"/>
            <a:ext cx="1511300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836" name="Picture 60" descr="Moeda de 1 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4581525"/>
            <a:ext cx="1511300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837" name="Text Box 61"/>
          <p:cNvSpPr txBox="1">
            <a:spLocks noChangeArrowheads="1"/>
          </p:cNvSpPr>
          <p:nvPr/>
        </p:nvSpPr>
        <p:spPr bwMode="auto">
          <a:xfrm>
            <a:off x="1836738" y="3683000"/>
            <a:ext cx="210978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1600" dirty="0"/>
              <a:t>Para cada Real </a:t>
            </a:r>
            <a:br>
              <a:rPr lang="pt-BR" altLang="pt-BR" sz="1600" dirty="0"/>
            </a:br>
            <a:r>
              <a:rPr lang="pt-BR" altLang="pt-BR" sz="1600" dirty="0"/>
              <a:t>que o participante contribui na </a:t>
            </a:r>
            <a:r>
              <a:rPr lang="pt-BR" altLang="pt-BR" sz="1600" dirty="0" smtClean="0"/>
              <a:t>Normal</a:t>
            </a:r>
            <a:endParaRPr lang="pt-BR" altLang="pt-BR" sz="1600" dirty="0"/>
          </a:p>
        </p:txBody>
      </p:sp>
      <p:sp>
        <p:nvSpPr>
          <p:cNvPr id="715839" name="Text Box 63"/>
          <p:cNvSpPr txBox="1">
            <a:spLocks noChangeArrowheads="1"/>
          </p:cNvSpPr>
          <p:nvPr/>
        </p:nvSpPr>
        <p:spPr bwMode="auto">
          <a:xfrm>
            <a:off x="5365750" y="3683000"/>
            <a:ext cx="210978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1600" dirty="0"/>
              <a:t>A </a:t>
            </a:r>
            <a:r>
              <a:rPr lang="pt-BR" altLang="pt-BR" sz="1600" dirty="0" smtClean="0"/>
              <a:t>Patrocinadora</a:t>
            </a:r>
            <a:r>
              <a:rPr lang="pt-BR" altLang="pt-BR" sz="1600" dirty="0"/>
              <a:t/>
            </a:r>
            <a:br>
              <a:rPr lang="pt-BR" altLang="pt-BR" sz="1600" dirty="0"/>
            </a:br>
            <a:r>
              <a:rPr lang="pt-BR" altLang="pt-BR" sz="1600" dirty="0"/>
              <a:t>deposita outro Real automaticamente</a:t>
            </a:r>
          </a:p>
        </p:txBody>
      </p:sp>
      <p:sp>
        <p:nvSpPr>
          <p:cNvPr id="715840" name="Text Box 64"/>
          <p:cNvSpPr txBox="1">
            <a:spLocks noChangeArrowheads="1"/>
          </p:cNvSpPr>
          <p:nvPr/>
        </p:nvSpPr>
        <p:spPr bwMode="auto">
          <a:xfrm>
            <a:off x="4259263" y="4292600"/>
            <a:ext cx="6731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6600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715843" name="Rectangle 67"/>
          <p:cNvSpPr>
            <a:spLocks noGrp="1" noChangeArrowheads="1"/>
          </p:cNvSpPr>
          <p:nvPr>
            <p:ph type="title"/>
          </p:nvPr>
        </p:nvSpPr>
        <p:spPr>
          <a:xfrm>
            <a:off x="251520" y="726976"/>
            <a:ext cx="8784976" cy="685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altLang="pt-BR" b="1" dirty="0" smtClean="0"/>
              <a:t>CONTRIBUIÇÕES DA PATROCINADORA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1672036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35" name="Rectangle 59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508305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FUNDOS DE COTAS</a:t>
            </a:r>
            <a:endParaRPr lang="en-US" altLang="pt-BR" b="1" dirty="0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179512" y="2852936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C</a:t>
            </a:r>
            <a:endParaRPr lang="pt-BR" altLang="pt-BR" dirty="0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179512" y="3645024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D</a:t>
            </a:r>
            <a:endParaRPr lang="pt-BR" altLang="pt-BR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79512" y="1268760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A</a:t>
            </a:r>
            <a:endParaRPr lang="pt-BR" altLang="pt-BR" dirty="0"/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5006131" y="1463824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" name="AutoShape 47"/>
          <p:cNvSpPr>
            <a:spLocks noChangeArrowheads="1"/>
          </p:cNvSpPr>
          <p:nvPr/>
        </p:nvSpPr>
        <p:spPr bwMode="auto">
          <a:xfrm>
            <a:off x="5006131" y="3015060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5006131" y="3858196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868144" y="1330028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Normais de Participantes</a:t>
            </a:r>
            <a:endParaRPr lang="pt-BR" altLang="pt-BR" sz="1600" dirty="0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868144" y="2871044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Normais da Patrocinadora</a:t>
            </a:r>
            <a:endParaRPr lang="pt-BR" altLang="pt-BR" sz="1600" dirty="0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868144" y="3724400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Recursos Portados e Entidade Fechada</a:t>
            </a:r>
            <a:endParaRPr lang="pt-BR" altLang="pt-BR" sz="1600" dirty="0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179512" y="2060848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B</a:t>
            </a:r>
            <a:endParaRPr lang="pt-BR" altLang="pt-BR" dirty="0"/>
          </a:p>
        </p:txBody>
      </p:sp>
      <p:sp>
        <p:nvSpPr>
          <p:cNvPr id="13" name="AutoShape 47"/>
          <p:cNvSpPr>
            <a:spLocks noChangeArrowheads="1"/>
          </p:cNvSpPr>
          <p:nvPr/>
        </p:nvSpPr>
        <p:spPr bwMode="auto">
          <a:xfrm>
            <a:off x="5006131" y="2222972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5868144" y="2078956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Voluntárias de Participantes</a:t>
            </a:r>
            <a:endParaRPr lang="pt-BR" altLang="pt-BR" sz="1600" dirty="0"/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179512" y="4491012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</a:t>
            </a:r>
            <a:r>
              <a:rPr lang="pt-BR" altLang="pt-BR" dirty="0"/>
              <a:t>E</a:t>
            </a:r>
          </a:p>
        </p:txBody>
      </p:sp>
      <p:sp>
        <p:nvSpPr>
          <p:cNvPr id="23" name="AutoShape 47"/>
          <p:cNvSpPr>
            <a:spLocks noChangeArrowheads="1"/>
          </p:cNvSpPr>
          <p:nvPr/>
        </p:nvSpPr>
        <p:spPr bwMode="auto">
          <a:xfrm>
            <a:off x="5006131" y="4653136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868144" y="4509120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Recursos Portados e Entidade </a:t>
            </a:r>
            <a:r>
              <a:rPr lang="pt-BR" altLang="pt-BR" sz="1600" dirty="0" smtClean="0"/>
              <a:t>Aberta</a:t>
            </a:r>
            <a:endParaRPr lang="pt-BR" altLang="pt-BR" sz="1600" dirty="0"/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179512" y="5301208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F</a:t>
            </a:r>
            <a:endParaRPr lang="pt-BR" altLang="pt-BR" dirty="0"/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auto">
          <a:xfrm>
            <a:off x="5006131" y="5463332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868144" y="5319316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Sobras de Resgates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353986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35" name="Rectangle 59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508305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FUNDOS DE COTAS (cont.)</a:t>
            </a:r>
            <a:endParaRPr lang="en-US" altLang="pt-BR" b="1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79512" y="1268760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</a:t>
            </a:r>
            <a:r>
              <a:rPr lang="pt-BR" altLang="pt-BR" dirty="0"/>
              <a:t>G</a:t>
            </a: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5006131" y="1463824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868144" y="1330028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Contribuições Extraordinárias do PMB</a:t>
            </a:r>
            <a:endParaRPr lang="pt-BR" altLang="pt-BR" sz="1600" dirty="0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179512" y="2060848"/>
            <a:ext cx="4752528" cy="738188"/>
          </a:xfrm>
          <a:prstGeom prst="flowChartAlternateProcess">
            <a:avLst/>
          </a:prstGeom>
          <a:solidFill>
            <a:srgbClr val="D4E033">
              <a:alpha val="60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/>
              <a:t>Fundo </a:t>
            </a:r>
            <a:r>
              <a:rPr lang="pt-BR" altLang="pt-BR" dirty="0"/>
              <a:t>H</a:t>
            </a:r>
          </a:p>
        </p:txBody>
      </p:sp>
      <p:sp>
        <p:nvSpPr>
          <p:cNvPr id="13" name="AutoShape 47"/>
          <p:cNvSpPr>
            <a:spLocks noChangeArrowheads="1"/>
          </p:cNvSpPr>
          <p:nvPr/>
        </p:nvSpPr>
        <p:spPr bwMode="auto">
          <a:xfrm>
            <a:off x="5006131" y="2222972"/>
            <a:ext cx="862013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5868144" y="2078956"/>
            <a:ext cx="3168352" cy="65881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Reservas Matemática de Migração do Assistido PMB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167930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8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433118"/>
            <a:ext cx="7766248" cy="715962"/>
          </a:xfrm>
          <a:noFill/>
          <a:ln/>
        </p:spPr>
        <p:txBody>
          <a:bodyPr/>
          <a:lstStyle/>
          <a:p>
            <a:pPr lvl="2" algn="ctr">
              <a:lnSpc>
                <a:spcPct val="150000"/>
              </a:lnSpc>
            </a:pPr>
            <a:r>
              <a:rPr lang="pt-BR" altLang="pt-BR" sz="4400" b="1" dirty="0" smtClean="0"/>
              <a:t>INSTITUTOS OBRIGATÓRIOS</a:t>
            </a:r>
            <a:endParaRPr lang="pt-BR" altLang="pt-BR" b="1" kern="1200" dirty="0"/>
          </a:p>
        </p:txBody>
      </p:sp>
    </p:spTree>
    <p:extLst>
      <p:ext uri="{BB962C8B-B14F-4D97-AF65-F5344CB8AC3E}">
        <p14:creationId xmlns:p14="http://schemas.microsoft.com/office/powerpoint/2010/main" val="40450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20" name="Rectangle 68"/>
          <p:cNvSpPr>
            <a:spLocks noChangeArrowheads="1"/>
          </p:cNvSpPr>
          <p:nvPr/>
        </p:nvSpPr>
        <p:spPr bwMode="auto">
          <a:xfrm>
            <a:off x="4812183" y="1219200"/>
            <a:ext cx="1848049" cy="3721968"/>
          </a:xfrm>
          <a:prstGeom prst="rect">
            <a:avLst/>
          </a:prstGeom>
          <a:solidFill>
            <a:srgbClr val="A9C5EF">
              <a:alpha val="39999"/>
            </a:srgbClr>
          </a:solidFill>
          <a:ln w="19050" algn="ctr">
            <a:solidFill>
              <a:srgbClr val="71A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0" rIns="54000" bIns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300" dirty="0"/>
              <a:t>BPD</a:t>
            </a:r>
            <a:br>
              <a:rPr lang="pt-BR" altLang="pt-BR" sz="1300" dirty="0"/>
            </a:br>
            <a:endParaRPr lang="pt-BR" altLang="pt-BR" sz="1300" dirty="0"/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pt-BR" altLang="pt-BR" sz="1300" dirty="0"/>
              <a:t>Estar vinculado ao Plano, </a:t>
            </a:r>
            <a:r>
              <a:rPr lang="pt-BR" altLang="pt-BR" sz="1300" dirty="0" smtClean="0"/>
              <a:t>no mínimo, 3 anos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pt-BR" altLang="pt-BR" sz="1300" dirty="0" smtClean="0"/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Não estar elegível ao Benefício Pleno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pt-BR" altLang="pt-BR" sz="1300" dirty="0" smtClean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Há </a:t>
            </a:r>
            <a:r>
              <a:rPr lang="pt-BR" altLang="pt-BR" sz="1300" dirty="0"/>
              <a:t>cobrança de despesas administrativas</a:t>
            </a:r>
          </a:p>
        </p:txBody>
      </p:sp>
      <p:sp>
        <p:nvSpPr>
          <p:cNvPr id="228421" name="Rectangle 69"/>
          <p:cNvSpPr>
            <a:spLocks noChangeArrowheads="1"/>
          </p:cNvSpPr>
          <p:nvPr/>
        </p:nvSpPr>
        <p:spPr bwMode="auto">
          <a:xfrm>
            <a:off x="2699792" y="1219200"/>
            <a:ext cx="2038077" cy="3721968"/>
          </a:xfrm>
          <a:prstGeom prst="rect">
            <a:avLst/>
          </a:prstGeom>
          <a:solidFill>
            <a:srgbClr val="A9C5EF">
              <a:alpha val="39999"/>
            </a:srgbClr>
          </a:solidFill>
          <a:ln w="19050" algn="ctr">
            <a:solidFill>
              <a:srgbClr val="71A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0" rIns="18000" bIns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300" dirty="0"/>
              <a:t>RESGATE*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300" dirty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100</a:t>
            </a:r>
            <a:r>
              <a:rPr lang="pt-BR" altLang="pt-BR" sz="1300" dirty="0"/>
              <a:t>% do </a:t>
            </a:r>
            <a:r>
              <a:rPr lang="pt-BR" altLang="pt-BR" sz="1300" dirty="0" smtClean="0"/>
              <a:t>saldo dos Fundos A, B e E à </a:t>
            </a:r>
            <a:r>
              <a:rPr lang="pt-BR" altLang="pt-BR" sz="1300" dirty="0"/>
              <a:t>vista ou </a:t>
            </a:r>
            <a:r>
              <a:rPr lang="pt-BR" altLang="pt-BR" sz="1300" dirty="0" smtClean="0"/>
              <a:t>em 12 </a:t>
            </a:r>
            <a:r>
              <a:rPr lang="pt-BR" altLang="pt-BR" sz="1300" dirty="0"/>
              <a:t>parcelas </a:t>
            </a:r>
            <a:r>
              <a:rPr lang="pt-BR" altLang="pt-BR" sz="1300" dirty="0" smtClean="0"/>
              <a:t>mensais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Se tiver, </a:t>
            </a:r>
            <a:r>
              <a:rPr lang="pt-BR" altLang="pt-BR" sz="1300" dirty="0"/>
              <a:t>no mínimo, 3 anos de </a:t>
            </a:r>
            <a:r>
              <a:rPr lang="pt-BR" altLang="pt-BR" sz="1300"/>
              <a:t>vínculo </a:t>
            </a:r>
            <a:r>
              <a:rPr lang="pt-BR" altLang="pt-BR" sz="1300" smtClean="0"/>
              <a:t>empregatício, será </a:t>
            </a:r>
            <a:r>
              <a:rPr lang="pt-BR" altLang="pt-BR" sz="1300" dirty="0" smtClean="0"/>
              <a:t>acrescido de 2% por ano de Empresa do Saldo Patronal (Fundo C), limitado a 70% do Saldo deste Fundo C</a:t>
            </a:r>
            <a:endParaRPr lang="pt-BR" altLang="pt-BR" sz="13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300" dirty="0"/>
          </a:p>
        </p:txBody>
      </p:sp>
      <p:sp>
        <p:nvSpPr>
          <p:cNvPr id="228422" name="Rectangle 70"/>
          <p:cNvSpPr>
            <a:spLocks noChangeArrowheads="1"/>
          </p:cNvSpPr>
          <p:nvPr/>
        </p:nvSpPr>
        <p:spPr bwMode="auto">
          <a:xfrm>
            <a:off x="539552" y="1219200"/>
            <a:ext cx="2018432" cy="3721968"/>
          </a:xfrm>
          <a:prstGeom prst="rect">
            <a:avLst/>
          </a:prstGeom>
          <a:solidFill>
            <a:srgbClr val="A9C5EF">
              <a:alpha val="39999"/>
            </a:srgbClr>
          </a:solidFill>
          <a:ln w="19050">
            <a:solidFill>
              <a:srgbClr val="71A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0" rIns="18000" bIns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300" dirty="0"/>
              <a:t>AUTOPATROCÍNIO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300" dirty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300" dirty="0"/>
              <a:t>Permanecer no plano efetuando </a:t>
            </a:r>
            <a:br>
              <a:rPr lang="pt-BR" altLang="pt-BR" sz="1300" dirty="0"/>
            </a:br>
            <a:r>
              <a:rPr lang="pt-BR" altLang="pt-BR" sz="1300" dirty="0"/>
              <a:t>as contribuições </a:t>
            </a:r>
            <a:r>
              <a:rPr lang="pt-BR" altLang="pt-BR" sz="1300" dirty="0" smtClean="0"/>
              <a:t>Normal de participante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Poderá ampliar o nível de contribuição Normal para melhorar o valor do benefício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Há </a:t>
            </a:r>
            <a:r>
              <a:rPr lang="pt-BR" altLang="pt-BR" sz="1300" dirty="0"/>
              <a:t>cobrança de despesas administrativas</a:t>
            </a:r>
          </a:p>
        </p:txBody>
      </p:sp>
      <p:sp>
        <p:nvSpPr>
          <p:cNvPr id="228423" name="Rectangle 71"/>
          <p:cNvSpPr>
            <a:spLocks noChangeArrowheads="1"/>
          </p:cNvSpPr>
          <p:nvPr/>
        </p:nvSpPr>
        <p:spPr bwMode="auto">
          <a:xfrm>
            <a:off x="6804248" y="1219200"/>
            <a:ext cx="1853407" cy="3721968"/>
          </a:xfrm>
          <a:prstGeom prst="rect">
            <a:avLst/>
          </a:prstGeom>
          <a:solidFill>
            <a:srgbClr val="A9C5EF">
              <a:alpha val="39999"/>
            </a:srgbClr>
          </a:solidFill>
          <a:ln w="19050" algn="ctr">
            <a:solidFill>
              <a:srgbClr val="71A0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0" rIns="54000" bIns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300" dirty="0"/>
              <a:t>PORTABILIDADE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300" dirty="0"/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pt-BR" altLang="pt-BR" sz="1300" dirty="0"/>
              <a:t>Estar vinculado ao Plano, no mínimo, </a:t>
            </a:r>
            <a:r>
              <a:rPr lang="pt-BR" altLang="pt-BR" sz="1300" dirty="0" smtClean="0"/>
              <a:t>3 anos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300" dirty="0" smtClean="0"/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pt-BR" altLang="pt-BR" sz="1300" dirty="0" smtClean="0"/>
              <a:t>Transferir 100% do </a:t>
            </a:r>
            <a:r>
              <a:rPr lang="pt-BR" altLang="pt-BR" sz="1300" dirty="0"/>
              <a:t>Saldo </a:t>
            </a:r>
            <a:r>
              <a:rPr lang="pt-BR" altLang="pt-BR" sz="1300" dirty="0" smtClean="0"/>
              <a:t>de Conta Total (Participante </a:t>
            </a:r>
            <a:r>
              <a:rPr lang="pt-BR" altLang="pt-BR" sz="1300" dirty="0"/>
              <a:t>+ </a:t>
            </a:r>
            <a:r>
              <a:rPr lang="pt-BR" altLang="pt-BR" sz="1300" dirty="0" smtClean="0"/>
              <a:t>Patrocinadora) </a:t>
            </a:r>
            <a:r>
              <a:rPr lang="pt-BR" altLang="pt-BR" sz="1300" dirty="0"/>
              <a:t>para uma seguradora ou  outro </a:t>
            </a:r>
            <a:r>
              <a:rPr lang="pt-BR" altLang="pt-BR" sz="1300" dirty="0" smtClean="0"/>
              <a:t>plano de EFPC.</a:t>
            </a:r>
            <a:endParaRPr lang="pt-BR" altLang="pt-BR" sz="1300" dirty="0"/>
          </a:p>
        </p:txBody>
      </p:sp>
      <p:sp>
        <p:nvSpPr>
          <p:cNvPr id="228436" name="Line 84"/>
          <p:cNvSpPr>
            <a:spLocks noChangeShapeType="1"/>
          </p:cNvSpPr>
          <p:nvPr/>
        </p:nvSpPr>
        <p:spPr bwMode="auto">
          <a:xfrm>
            <a:off x="539552" y="1698625"/>
            <a:ext cx="8064896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28443" name="Rectangle 91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8292281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OPÇÕES NO DESLIGAMENTO DA EMPRESA</a:t>
            </a:r>
            <a:endParaRPr lang="en-US" altLang="pt-BR" b="1" dirty="0"/>
          </a:p>
        </p:txBody>
      </p:sp>
      <p:sp>
        <p:nvSpPr>
          <p:cNvPr id="228444" name="Text Box 92"/>
          <p:cNvSpPr txBox="1">
            <a:spLocks noChangeArrowheads="1"/>
          </p:cNvSpPr>
          <p:nvPr/>
        </p:nvSpPr>
        <p:spPr bwMode="auto">
          <a:xfrm>
            <a:off x="467544" y="5085184"/>
            <a:ext cx="8208912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pt-BR" altLang="pt-BR" sz="1200" dirty="0"/>
              <a:t>*O participante também poderá resgatar os recursos da conta portabilidade constituídos em entidade aberta de previdência </a:t>
            </a:r>
            <a:r>
              <a:rPr lang="pt-BR" altLang="pt-BR" sz="1200" dirty="0" smtClean="0"/>
              <a:t>complementar </a:t>
            </a:r>
            <a:r>
              <a:rPr lang="pt-BR" altLang="pt-BR" sz="1200" dirty="0"/>
              <a:t>ou companhia seguradora</a:t>
            </a:r>
          </a:p>
          <a:p>
            <a:pPr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pt-BR" altLang="pt-BR" sz="1200" dirty="0" smtClean="0"/>
              <a:t>* </a:t>
            </a:r>
            <a:r>
              <a:rPr lang="pt-BR" altLang="pt-BR" sz="1200" dirty="0"/>
              <a:t>O saldo da conta Portabilidade constituído em entidade fechada de previdência complementar deverá ser obrigatoriamente portado</a:t>
            </a:r>
          </a:p>
        </p:txBody>
      </p:sp>
    </p:spTree>
    <p:extLst>
      <p:ext uri="{BB962C8B-B14F-4D97-AF65-F5344CB8AC3E}">
        <p14:creationId xmlns:p14="http://schemas.microsoft.com/office/powerpoint/2010/main" val="336326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5521373"/>
            <a:ext cx="8622957" cy="643931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47664" y="404395"/>
            <a:ext cx="5716667" cy="4822478"/>
            <a:chOff x="775" y="1407"/>
            <a:chExt cx="1248" cy="979"/>
          </a:xfrm>
        </p:grpSpPr>
        <p:graphicFrame>
          <p:nvGraphicFramePr>
            <p:cNvPr id="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263436"/>
                </p:ext>
              </p:extLst>
            </p:nvPr>
          </p:nvGraphicFramePr>
          <p:xfrm>
            <a:off x="775" y="1640"/>
            <a:ext cx="689" cy="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Klip" r:id="rId4" imgW="4514850" imgH="3927475" progId="">
                    <p:embed/>
                  </p:oleObj>
                </mc:Choice>
                <mc:Fallback>
                  <p:oleObj name="Klip" r:id="rId4" imgW="4514850" imgH="39274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620"/>
                        <a:stretch>
                          <a:fillRect/>
                        </a:stretch>
                      </p:blipFill>
                      <p:spPr bwMode="auto">
                        <a:xfrm>
                          <a:off x="775" y="1640"/>
                          <a:ext cx="689" cy="7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91181"/>
                </p:ext>
              </p:extLst>
            </p:nvPr>
          </p:nvGraphicFramePr>
          <p:xfrm>
            <a:off x="1388" y="1407"/>
            <a:ext cx="635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Klip" r:id="rId6" imgW="2738673" imgH="3468986" progId="">
                    <p:embed/>
                  </p:oleObj>
                </mc:Choice>
                <mc:Fallback>
                  <p:oleObj name="Klip" r:id="rId6" imgW="2738673" imgH="34689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407"/>
                          <a:ext cx="635" cy="8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38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8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2929062"/>
            <a:ext cx="7766248" cy="2228130"/>
          </a:xfrm>
          <a:noFill/>
          <a:ln/>
        </p:spPr>
        <p:txBody>
          <a:bodyPr/>
          <a:lstStyle/>
          <a:p>
            <a:pPr lvl="2" algn="ctr">
              <a:lnSpc>
                <a:spcPct val="200000"/>
              </a:lnSpc>
            </a:pPr>
            <a:r>
              <a:rPr lang="pt-BR" altLang="pt-BR" sz="4400" b="1" dirty="0" smtClean="0"/>
              <a:t/>
            </a:r>
            <a:br>
              <a:rPr lang="pt-BR" altLang="pt-BR" sz="4400" b="1" dirty="0" smtClean="0"/>
            </a:br>
            <a:r>
              <a:rPr lang="pt-BR" altLang="pt-BR" sz="4400" b="1" dirty="0" smtClean="0"/>
              <a:t>PROCESSOS MIGRATÓRIOS</a:t>
            </a:r>
            <a:br>
              <a:rPr lang="pt-BR" altLang="pt-BR" sz="4400" b="1" dirty="0" smtClean="0"/>
            </a:br>
            <a:r>
              <a:rPr lang="pt-BR" altLang="pt-BR" sz="2800" b="1" dirty="0" smtClean="0"/>
              <a:t>(somente para Participantes do Plano Misto de Benefícios)</a:t>
            </a:r>
            <a:endParaRPr lang="pt-BR" altLang="pt-BR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94112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188640"/>
            <a:ext cx="7234237" cy="6858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PROCESSOS MIGRATÓRIOS</a:t>
            </a:r>
            <a:endParaRPr lang="en-GB" sz="2800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44029"/>
              </p:ext>
            </p:extLst>
          </p:nvPr>
        </p:nvGraphicFramePr>
        <p:xfrm>
          <a:off x="659606" y="1042689"/>
          <a:ext cx="7824787" cy="3992880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Migração entre Planos: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Complexo procedimento técnico e processual, cujo regramento está estabelecido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no Regulamento, no Termo de Migração e na Nota Técnica Atuarial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2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j-lt"/>
                        </a:rPr>
                        <a:t>Regulamento &amp; Aprovações: </a:t>
                      </a:r>
                      <a:r>
                        <a:rPr lang="pt-BR" sz="1600" dirty="0" smtClean="0">
                          <a:latin typeface="+mj-lt"/>
                        </a:rPr>
                        <a:t>É</a:t>
                      </a:r>
                      <a:r>
                        <a:rPr lang="pt-BR" sz="1600" baseline="0" dirty="0" smtClean="0">
                          <a:latin typeface="+mj-lt"/>
                        </a:rPr>
                        <a:t> obrigatória a previsão da principais regras nos Regulamentos dos Planos de Origem e Receptor, a formalização por meio Formulários específicos e aprovações correspondentes 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Previc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Estímulos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 Incentivos: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São pontuados “sob medida” a depender da situação do Plano de Origem. Normalmente Déficits são amenizados, superávits são distribuídos, Regras de Resgates são expandidas, Carências são reduzidas ou anuladas, Tipos de Rendas são multiplicadas e níveis de contribuições são flexibilizados.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858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188640"/>
            <a:ext cx="7234237" cy="6858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ESTÍMULOS PARA MIGRAÇÃO</a:t>
            </a:r>
            <a:endParaRPr lang="en-GB" sz="2800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74282"/>
              </p:ext>
            </p:extLst>
          </p:nvPr>
        </p:nvGraphicFramePr>
        <p:xfrm>
          <a:off x="659606" y="908720"/>
          <a:ext cx="7824787" cy="5041073"/>
        </p:xfrm>
        <a:graphic>
          <a:graphicData uri="http://schemas.openxmlformats.org/drawingml/2006/table">
            <a:tbl>
              <a:tblPr/>
              <a:tblGrid>
                <a:gridCol w="1008112"/>
                <a:gridCol w="681667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4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Superávit: </a:t>
                      </a:r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Havendo</a:t>
                      </a:r>
                      <a:r>
                        <a:rPr lang="pt-B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Superávit na Data Efetiva (por ocasião da migração) esse montante será distribuído exclusivamente aos participantes e assistidos de forma proporcional entre eles.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</a:rPr>
                        <a:t>5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Reservas Benefícios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Risco</a:t>
                      </a: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Reservas de Invalidez e Pensão serão destinadas aos participantes Ativos e Autopatrocinados</a:t>
                      </a:r>
                      <a:r>
                        <a:rPr lang="pt-B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optarem pela migração, as quais são calculadas individualmente</a:t>
                      </a:r>
                      <a:endParaRPr lang="pt-BR" sz="1600" dirty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Fundos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Individuais:</a:t>
                      </a:r>
                      <a:r>
                        <a:rPr lang="pt-B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Todas as contribuições do patrocinador e do próprio participante, além da rentabilidade decorrente da valorização da cota.</a:t>
                      </a:r>
                    </a:p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Fundos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Coletivos:</a:t>
                      </a:r>
                      <a:r>
                        <a:rPr lang="pt-B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Saldo de contribuições não resgatadas será distribuído de forma proporcional entre participantes, assistidos e patrocinadores.</a:t>
                      </a: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Aprovações: </a:t>
                      </a:r>
                      <a:r>
                        <a:rPr lang="pt-BR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 condições listadas foram aprovadas pela PORTARIA Nº 839, de 31/08/2017, publicada DOU Nº 170 de, 4/9/2017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03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35" name="Rectangle 59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64289" cy="685800"/>
          </a:xfrm>
        </p:spPr>
        <p:txBody>
          <a:bodyPr anchor="ctr">
            <a:norm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chemeClr val="accent2"/>
              </a:buClr>
              <a:buSzPct val="75000"/>
              <a:defRPr/>
            </a:pPr>
            <a:r>
              <a:rPr lang="pt-BR" altLang="pt-BR" b="1" cap="all" dirty="0"/>
              <a:t>Transformação em Renda</a:t>
            </a:r>
            <a:endParaRPr lang="en-US" altLang="pt-BR" b="1" cap="all" dirty="0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043608" y="4381432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5 a 30 anos</a:t>
            </a:r>
            <a:endParaRPr lang="pt-BR" altLang="pt-BR" sz="1600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51520" y="1052736"/>
            <a:ext cx="187220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Contribuição Normal</a:t>
            </a:r>
            <a:endParaRPr lang="pt-BR" altLang="pt-BR" sz="1600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rot="2883205">
            <a:off x="1637714" y="3037999"/>
            <a:ext cx="884824" cy="1411108"/>
          </a:xfrm>
          <a:prstGeom prst="curvedRightArrow">
            <a:avLst>
              <a:gd name="adj1" fmla="val 21259"/>
              <a:gd name="adj2" fmla="val 134976"/>
              <a:gd name="adj3" fmla="val 52820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 rot="16200000">
            <a:off x="-600329" y="4280850"/>
            <a:ext cx="2592288" cy="312524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Prazo Determinado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987824" y="2780928"/>
            <a:ext cx="3528392" cy="109086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Fundo Total </a:t>
            </a:r>
            <a:r>
              <a:rPr lang="pt-BR" altLang="pt-BR" sz="1600" dirty="0"/>
              <a:t>(*)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 rot="16200000">
            <a:off x="7008025" y="4352858"/>
            <a:ext cx="2592288" cy="312524"/>
          </a:xfrm>
          <a:prstGeom prst="flowChartAlternateProcess">
            <a:avLst/>
          </a:prstGeom>
          <a:solidFill>
            <a:srgbClr val="ECF2FC"/>
          </a:solidFill>
          <a:ln w="12700" algn="ctr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Prazo Indeterminado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4788024" y="4365104"/>
            <a:ext cx="3024336" cy="919776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0,5% a 2%: Sobre o Saldo do Fundo Total</a:t>
            </a:r>
            <a:endParaRPr lang="pt-BR" altLang="pt-BR" sz="1600" dirty="0"/>
          </a:p>
        </p:txBody>
      </p:sp>
      <p:sp>
        <p:nvSpPr>
          <p:cNvPr id="37" name="Retângulo 36"/>
          <p:cNvSpPr/>
          <p:nvPr/>
        </p:nvSpPr>
        <p:spPr>
          <a:xfrm>
            <a:off x="3923928" y="4293096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</a:t>
            </a:r>
            <a:endParaRPr lang="en-US" sz="54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2123727" y="5589240"/>
            <a:ext cx="5206625" cy="792088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400" dirty="0" smtClean="0"/>
              <a:t>(*) Poderá sacar à vista até 25% do Saldo do Fundo no ato da concessão do Benefício.</a:t>
            </a:r>
          </a:p>
          <a:p>
            <a:pPr>
              <a:buClrTx/>
              <a:buFontTx/>
              <a:buNone/>
            </a:pPr>
            <a:r>
              <a:rPr lang="pt-BR" altLang="pt-BR" sz="1400" dirty="0" smtClean="0"/>
              <a:t>O benefício resultante não poderá ser inferior a 1 SM</a:t>
            </a:r>
            <a:endParaRPr lang="pt-BR" altLang="pt-BR" sz="14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051720" y="1019402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411760" y="1052736"/>
            <a:ext cx="187220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Contribuição Voluntária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9992" y="1052736"/>
            <a:ext cx="2160240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pt-BR" altLang="pt-BR" sz="1600" dirty="0"/>
              <a:t>Recursos </a:t>
            </a:r>
            <a:r>
              <a:rPr lang="pt-BR" altLang="pt-BR" sz="1600" dirty="0" smtClean="0"/>
              <a:t>Portados (</a:t>
            </a:r>
            <a:r>
              <a:rPr lang="pt-BR" altLang="pt-BR" sz="1600" dirty="0"/>
              <a:t>se houver</a:t>
            </a:r>
            <a:r>
              <a:rPr lang="pt-BR" altLang="pt-BR" sz="1600" dirty="0" smtClean="0"/>
              <a:t>)</a:t>
            </a:r>
            <a:endParaRPr lang="pt-BR" altLang="pt-BR" sz="1600" dirty="0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876256" y="1052736"/>
            <a:ext cx="2088232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Contrib. Extraord. PMB (se houver)</a:t>
            </a:r>
            <a:endParaRPr lang="pt-BR" altLang="pt-BR" sz="1600" dirty="0"/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4211960" y="1019402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6563197" y="1019402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GB" altLang="pt-BR" sz="800" dirty="0" smtClean="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 rot="19436897" flipH="1">
            <a:off x="6936235" y="2851629"/>
            <a:ext cx="788237" cy="1683892"/>
          </a:xfrm>
          <a:prstGeom prst="curvedRightArrow">
            <a:avLst>
              <a:gd name="adj1" fmla="val 39905"/>
              <a:gd name="adj2" fmla="val 93597"/>
              <a:gd name="adj3" fmla="val 83614"/>
            </a:avLst>
          </a:prstGeom>
          <a:gradFill rotWithShape="1">
            <a:gsLst>
              <a:gs pos="0">
                <a:srgbClr val="FF9999"/>
              </a:gs>
              <a:gs pos="5000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51520" y="1700808"/>
            <a:ext cx="187220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Superávit (Se houver)</a:t>
            </a:r>
            <a:endParaRPr lang="pt-BR" altLang="pt-BR" sz="1600" dirty="0"/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2051720" y="1667474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411760" y="1700808"/>
            <a:ext cx="1872208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Reserva Pensão (Se houver)</a:t>
            </a:r>
            <a:endParaRPr lang="pt-BR" altLang="pt-BR" sz="16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99992" y="1700808"/>
            <a:ext cx="2160240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pt-BR" altLang="pt-BR" sz="1600" dirty="0"/>
              <a:t>Reserva </a:t>
            </a:r>
            <a:r>
              <a:rPr lang="pt-BR" altLang="pt-BR" sz="1600" dirty="0" smtClean="0"/>
              <a:t>Invalidez </a:t>
            </a:r>
            <a:r>
              <a:rPr lang="pt-BR" altLang="pt-BR" sz="1600" dirty="0"/>
              <a:t>(Se </a:t>
            </a:r>
            <a:r>
              <a:rPr lang="pt-BR" altLang="pt-BR" sz="1600" dirty="0" smtClean="0"/>
              <a:t>houver)</a:t>
            </a:r>
            <a:endParaRPr lang="pt-BR" altLang="pt-BR" sz="1600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6876256" y="1700808"/>
            <a:ext cx="2088232" cy="54543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/>
              <a:t>Proporção </a:t>
            </a:r>
            <a:r>
              <a:rPr lang="pt-BR" altLang="pt-BR" sz="1600" dirty="0" smtClean="0"/>
              <a:t>Fundo Desligamento</a:t>
            </a:r>
            <a:endParaRPr lang="pt-BR" altLang="pt-BR" sz="1600" dirty="0"/>
          </a:p>
        </p:txBody>
      </p:sp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4211960" y="1667474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6563197" y="1667474"/>
            <a:ext cx="45707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5000"/>
              </a:spcBef>
              <a:spcAft>
                <a:spcPct val="40000"/>
              </a:spcAft>
            </a:pPr>
            <a:r>
              <a:rPr lang="pt-BR" altLang="pt-BR" sz="28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2555776" y="1844824"/>
            <a:ext cx="376637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75000"/>
              </a:spcBef>
              <a:spcAft>
                <a:spcPct val="40000"/>
              </a:spcAft>
            </a:pPr>
            <a:r>
              <a:rPr lang="pt-BR" altLang="pt-BR" sz="6600" dirty="0" smtClean="0">
                <a:solidFill>
                  <a:schemeClr val="tx2"/>
                </a:solidFill>
              </a:rPr>
              <a:t>=</a:t>
            </a:r>
            <a:endParaRPr lang="pt-BR" altLang="pt-BR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4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968" y="5085184"/>
            <a:ext cx="82296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pt-BR" altLang="pt-BR" dirty="0" smtClean="0"/>
              <a:t>PRINCIPAIS DATAS &amp; PRAZOS</a:t>
            </a:r>
            <a:endParaRPr lang="en-US" altLang="pt-BR" sz="22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1753"/>
            <a:ext cx="6696744" cy="50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Oval 2"/>
          <p:cNvSpPr>
            <a:spLocks noChangeArrowheads="1"/>
          </p:cNvSpPr>
          <p:nvPr/>
        </p:nvSpPr>
        <p:spPr bwMode="auto">
          <a:xfrm>
            <a:off x="1043608" y="2780928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187624" y="2780928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447800" y="685800"/>
            <a:ext cx="7234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ctr"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2100" dirty="0"/>
          </a:p>
        </p:txBody>
      </p:sp>
      <p:sp>
        <p:nvSpPr>
          <p:cNvPr id="155655" name="AutoShape 7"/>
          <p:cNvSpPr>
            <a:spLocks noChangeAspect="1" noChangeArrowheads="1"/>
          </p:cNvSpPr>
          <p:nvPr/>
        </p:nvSpPr>
        <p:spPr bwMode="auto">
          <a:xfrm rot="10800000">
            <a:off x="8100392" y="1844824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55661" name="AutoShape 13"/>
          <p:cNvSpPr>
            <a:spLocks noChangeAspect="1" noChangeArrowheads="1"/>
          </p:cNvSpPr>
          <p:nvPr/>
        </p:nvSpPr>
        <p:spPr bwMode="auto">
          <a:xfrm rot="10800000" flipH="1">
            <a:off x="107504" y="1844824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1657878" y="2636912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Normais Participantes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title"/>
          </p:nvPr>
        </p:nvSpPr>
        <p:spPr>
          <a:xfrm>
            <a:off x="833222" y="78904"/>
            <a:ext cx="7946910" cy="685800"/>
          </a:xfrm>
        </p:spPr>
        <p:txBody>
          <a:bodyPr/>
          <a:lstStyle/>
          <a:p>
            <a:pPr algn="ctr" defTabSz="966788"/>
            <a:r>
              <a:rPr lang="pt-BR" altLang="pt-BR" b="1" dirty="0" smtClean="0"/>
              <a:t>Participante Ativo (com Migração)</a:t>
            </a:r>
            <a:endParaRPr lang="pt-BR" altLang="pt-BR" b="1" dirty="0"/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043608" y="3873154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87624" y="3873154"/>
            <a:ext cx="405545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" name="AutoShape 13"/>
          <p:cNvSpPr>
            <a:spLocks noChangeAspect="1" noChangeArrowheads="1"/>
          </p:cNvSpPr>
          <p:nvPr/>
        </p:nvSpPr>
        <p:spPr bwMode="auto">
          <a:xfrm rot="10800000" flipH="1">
            <a:off x="107504" y="2937050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1043608" y="4809258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179609" y="4809258"/>
            <a:ext cx="42157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" name="AutoShape 13"/>
          <p:cNvSpPr>
            <a:spLocks noChangeAspect="1" noChangeArrowheads="1"/>
          </p:cNvSpPr>
          <p:nvPr/>
        </p:nvSpPr>
        <p:spPr bwMode="auto">
          <a:xfrm rot="10800000" flipH="1">
            <a:off x="107504" y="3873154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1043609" y="5673354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87625" y="5673354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AutoShape 13"/>
          <p:cNvSpPr>
            <a:spLocks noChangeAspect="1" noChangeArrowheads="1"/>
          </p:cNvSpPr>
          <p:nvPr/>
        </p:nvSpPr>
        <p:spPr bwMode="auto">
          <a:xfrm rot="10800000" flipH="1">
            <a:off x="107505" y="4737250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7380312" y="2780928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533144" y="2780928"/>
            <a:ext cx="387913" cy="5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657878" y="3750139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Normais Patrocinadora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657878" y="4686243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Extraordinárias Patrocinadora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657878" y="5550339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Voluntárias Participantes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33" name="AutoShape 7"/>
          <p:cNvSpPr>
            <a:spLocks noChangeAspect="1" noChangeArrowheads="1"/>
          </p:cNvSpPr>
          <p:nvPr/>
        </p:nvSpPr>
        <p:spPr bwMode="auto">
          <a:xfrm rot="10800000">
            <a:off x="8100392" y="2793034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7380312" y="3729138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4328" y="3729138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" name="AutoShape 7"/>
          <p:cNvSpPr>
            <a:spLocks noChangeAspect="1" noChangeArrowheads="1"/>
          </p:cNvSpPr>
          <p:nvPr/>
        </p:nvSpPr>
        <p:spPr bwMode="auto">
          <a:xfrm rot="10800000">
            <a:off x="8100392" y="3729137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7380312" y="4665241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7524328" y="4665241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" name="AutoShape 7"/>
          <p:cNvSpPr>
            <a:spLocks noChangeAspect="1" noChangeArrowheads="1"/>
          </p:cNvSpPr>
          <p:nvPr/>
        </p:nvSpPr>
        <p:spPr bwMode="auto">
          <a:xfrm rot="10800000">
            <a:off x="8100393" y="4665241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7380313" y="5601345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7524329" y="5601345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644008" y="2636912"/>
            <a:ext cx="2698098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Portado de Entidade Aberta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644008" y="3606123"/>
            <a:ext cx="2698098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Reserva de Risco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644008" y="4581128"/>
            <a:ext cx="2698098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Fundo Desligamento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644008" y="5478331"/>
            <a:ext cx="2698098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de </a:t>
            </a:r>
            <a:r>
              <a:rPr lang="pt-BR" altLang="pt-BR" sz="2000" dirty="0" smtClean="0">
                <a:ea typeface="ＭＳ Ｐゴシック" panose="020B0600070205080204" pitchFamily="34" charset="-128"/>
              </a:rPr>
              <a:t>Excedentes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46" name="AutoShape 7"/>
          <p:cNvSpPr>
            <a:spLocks noChangeAspect="1" noChangeArrowheads="1"/>
          </p:cNvSpPr>
          <p:nvPr/>
        </p:nvSpPr>
        <p:spPr bwMode="auto">
          <a:xfrm rot="10800000">
            <a:off x="8100393" y="848818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7380313" y="1784922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7524329" y="1784922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644009" y="1640906"/>
            <a:ext cx="2698098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Portado de Entidade Fechada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0" name="Oval 2"/>
          <p:cNvSpPr>
            <a:spLocks noChangeArrowheads="1"/>
          </p:cNvSpPr>
          <p:nvPr/>
        </p:nvSpPr>
        <p:spPr bwMode="auto">
          <a:xfrm>
            <a:off x="1043608" y="1844824"/>
            <a:ext cx="681874" cy="562078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187624" y="1844824"/>
            <a:ext cx="405544" cy="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0" tIns="44446" rIns="90480" bIns="44446">
            <a:spAutoFit/>
          </a:bodyPr>
          <a:lstStyle/>
          <a:p>
            <a:pPr algn="ctr" eaLnBrk="0" hangingPunct="0"/>
            <a:r>
              <a:rPr lang="pt-BR" altLang="pt-BR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</a:t>
            </a:r>
            <a:endParaRPr lang="pt-BR" altLang="pt-BR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" name="AutoShape 13"/>
          <p:cNvSpPr>
            <a:spLocks noChangeAspect="1" noChangeArrowheads="1"/>
          </p:cNvSpPr>
          <p:nvPr/>
        </p:nvSpPr>
        <p:spPr bwMode="auto">
          <a:xfrm rot="10800000" flipH="1">
            <a:off x="107504" y="908720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657878" y="1700808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Facultativa Participantes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398066" y="692696"/>
            <a:ext cx="7638430" cy="4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Recursos Migrados</a:t>
            </a:r>
            <a:r>
              <a:rPr lang="pt-BR" altLang="pt-BR" sz="2400" baseline="300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1</a:t>
            </a:r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 e Aportados</a:t>
            </a:r>
            <a:r>
              <a:rPr lang="pt-BR" altLang="pt-BR" sz="2400" baseline="300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2</a:t>
            </a:r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 diretamente </a:t>
            </a:r>
            <a:endParaRPr lang="pt-BR" altLang="pt-BR" sz="2400" dirty="0">
              <a:solidFill>
                <a:srgbClr val="093A8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8244408" y="5733256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8244408" y="4797152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8244408" y="3861048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8244408" y="2922512"/>
            <a:ext cx="5357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1+2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8244408" y="1916832"/>
            <a:ext cx="5357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1+2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435876" y="2971052"/>
            <a:ext cx="5357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1+2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539552" y="1986408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435876" y="4051172"/>
            <a:ext cx="5357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1+2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539552" y="5802832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5" name="Text Box 40"/>
          <p:cNvSpPr txBox="1">
            <a:spLocks noChangeArrowheads="1"/>
          </p:cNvSpPr>
          <p:nvPr/>
        </p:nvSpPr>
        <p:spPr bwMode="auto">
          <a:xfrm>
            <a:off x="435876" y="5013176"/>
            <a:ext cx="5357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1+2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2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447800" y="685800"/>
            <a:ext cx="7234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ctr"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2100" dirty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title"/>
          </p:nvPr>
        </p:nvSpPr>
        <p:spPr>
          <a:xfrm>
            <a:off x="1115616" y="78904"/>
            <a:ext cx="7234237" cy="685800"/>
          </a:xfrm>
        </p:spPr>
        <p:txBody>
          <a:bodyPr/>
          <a:lstStyle/>
          <a:p>
            <a:pPr algn="ctr" defTabSz="966788"/>
            <a:r>
              <a:rPr lang="pt-BR" altLang="pt-BR" b="1" dirty="0" smtClean="0"/>
              <a:t>Assistidos (com Migração)</a:t>
            </a:r>
            <a:endParaRPr lang="pt-BR" altLang="pt-BR" b="1" dirty="0"/>
          </a:p>
        </p:txBody>
      </p:sp>
      <p:sp>
        <p:nvSpPr>
          <p:cNvPr id="24" name="AutoShape 13"/>
          <p:cNvSpPr>
            <a:spLocks noChangeAspect="1" noChangeArrowheads="1"/>
          </p:cNvSpPr>
          <p:nvPr/>
        </p:nvSpPr>
        <p:spPr bwMode="auto">
          <a:xfrm rot="10800000" flipH="1">
            <a:off x="107504" y="4593234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43608" y="5406323"/>
            <a:ext cx="226605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Extraordinárias Patrocinadora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36" name="AutoShape 7"/>
          <p:cNvSpPr>
            <a:spLocks noChangeAspect="1" noChangeArrowheads="1"/>
          </p:cNvSpPr>
          <p:nvPr/>
        </p:nvSpPr>
        <p:spPr bwMode="auto">
          <a:xfrm rot="10800000">
            <a:off x="8100393" y="908720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" name="AutoShape 7"/>
          <p:cNvSpPr>
            <a:spLocks noChangeAspect="1" noChangeArrowheads="1"/>
          </p:cNvSpPr>
          <p:nvPr/>
        </p:nvSpPr>
        <p:spPr bwMode="auto">
          <a:xfrm rot="10800000">
            <a:off x="8100393" y="4581128"/>
            <a:ext cx="936103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156177" y="1760711"/>
            <a:ext cx="1944215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Fundo Desligamento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56176" y="5394218"/>
            <a:ext cx="1944216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Rateio de Excedentes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0" name="Oval 2"/>
          <p:cNvSpPr>
            <a:spLocks noChangeArrowheads="1"/>
          </p:cNvSpPr>
          <p:nvPr/>
        </p:nvSpPr>
        <p:spPr bwMode="auto">
          <a:xfrm>
            <a:off x="2627784" y="2348880"/>
            <a:ext cx="3600400" cy="3192335"/>
          </a:xfrm>
          <a:prstGeom prst="ellipse">
            <a:avLst/>
          </a:prstGeom>
          <a:gradFill rotWithShape="1">
            <a:gsLst>
              <a:gs pos="0">
                <a:srgbClr val="003366">
                  <a:gamma/>
                  <a:tint val="63529"/>
                  <a:invGamma/>
                </a:srgbClr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995936" y="3179869"/>
            <a:ext cx="864096" cy="15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0" tIns="44446" rIns="90480" bIns="44446">
            <a:spAutoFit/>
          </a:bodyPr>
          <a:lstStyle/>
          <a:p>
            <a:pPr algn="ctr" eaLnBrk="0" hangingPunct="0"/>
            <a:r>
              <a:rPr lang="pt-BR" altLang="pt-BR" sz="8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H</a:t>
            </a:r>
            <a:endParaRPr lang="pt-BR" altLang="pt-BR" sz="80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" name="AutoShape 13"/>
          <p:cNvSpPr>
            <a:spLocks noChangeAspect="1" noChangeArrowheads="1"/>
          </p:cNvSpPr>
          <p:nvPr/>
        </p:nvSpPr>
        <p:spPr bwMode="auto">
          <a:xfrm rot="10800000" flipH="1">
            <a:off x="107504" y="908720"/>
            <a:ext cx="891952" cy="1716086"/>
          </a:xfrm>
          <a:custGeom>
            <a:avLst/>
            <a:gdLst>
              <a:gd name="G0" fmla="+- 15120 0 0"/>
              <a:gd name="G1" fmla="+- 2904 0 0"/>
              <a:gd name="G2" fmla="+- 12158 0 2904"/>
              <a:gd name="G3" fmla="+- G2 0 2904"/>
              <a:gd name="G4" fmla="*/ G3 32768 32059"/>
              <a:gd name="G5" fmla="*/ G4 1 2"/>
              <a:gd name="G6" fmla="+- 21600 0 15120"/>
              <a:gd name="G7" fmla="*/ G6 2904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324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2904"/>
                </a:lnTo>
                <a:lnTo>
                  <a:pt x="12427" y="2904"/>
                </a:lnTo>
                <a:cubicBezTo>
                  <a:pt x="5564" y="2904"/>
                  <a:pt x="0" y="7047"/>
                  <a:pt x="0" y="12158"/>
                </a:cubicBezTo>
                <a:lnTo>
                  <a:pt x="0" y="21600"/>
                </a:lnTo>
                <a:lnTo>
                  <a:pt x="6490" y="21600"/>
                </a:lnTo>
                <a:lnTo>
                  <a:pt x="6490" y="12158"/>
                </a:lnTo>
                <a:cubicBezTo>
                  <a:pt x="6490" y="10554"/>
                  <a:pt x="9148" y="9254"/>
                  <a:pt x="12427" y="9254"/>
                </a:cubicBezTo>
                <a:lnTo>
                  <a:pt x="15120" y="9254"/>
                </a:lnTo>
                <a:lnTo>
                  <a:pt x="15120" y="12158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043608" y="1700808"/>
            <a:ext cx="2795092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Reserva Benefícios Concedidos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539552" y="1988840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398066" y="692696"/>
            <a:ext cx="7638430" cy="4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Recursos Migrados</a:t>
            </a:r>
            <a:r>
              <a:rPr lang="pt-BR" altLang="pt-BR" sz="2400" baseline="300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1</a:t>
            </a:r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 e Aportados</a:t>
            </a:r>
            <a:r>
              <a:rPr lang="pt-BR" altLang="pt-BR" sz="2400" baseline="300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2</a:t>
            </a:r>
            <a:r>
              <a:rPr lang="pt-BR" altLang="pt-BR" sz="2400" dirty="0" smtClean="0">
                <a:solidFill>
                  <a:srgbClr val="093A80"/>
                </a:solidFill>
                <a:ea typeface="ＭＳ Ｐゴシック" panose="020B0600070205080204" pitchFamily="34" charset="-128"/>
              </a:rPr>
              <a:t> diretamente </a:t>
            </a:r>
            <a:endParaRPr lang="pt-BR" altLang="pt-BR" sz="2400" dirty="0">
              <a:solidFill>
                <a:srgbClr val="093A8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539552" y="5658816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2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8238770" y="1988840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8244408" y="5661248"/>
            <a:ext cx="293670" cy="2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C41230"/>
              </a:buClr>
              <a:buSzPct val="90000"/>
              <a:buFont typeface="Wingdings 2" panose="05020102010507070707" pitchFamily="18" charset="2"/>
              <a:buNone/>
            </a:pPr>
            <a:r>
              <a:rPr lang="pt-BR" altLang="pt-BR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1</a:t>
            </a:r>
            <a:endParaRPr lang="en-US" altLang="pt-BR" sz="1200" b="1" dirty="0">
              <a:solidFill>
                <a:schemeClr val="tx2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1975" y="44624"/>
            <a:ext cx="8370888" cy="765175"/>
          </a:xfrm>
        </p:spPr>
        <p:txBody>
          <a:bodyPr lIns="91440" rIns="91440" anchor="b">
            <a:normAutofit/>
          </a:bodyPr>
          <a:lstStyle/>
          <a:p>
            <a:pPr algn="ctr" eaLnBrk="1" hangingPunct="1"/>
            <a:r>
              <a:rPr lang="pt-BR" altLang="pt-BR" dirty="0" smtClean="0"/>
              <a:t>COMO DECIDIR?</a:t>
            </a:r>
            <a:endParaRPr lang="en-US" altLang="pt-BR" dirty="0" smtClean="0"/>
          </a:p>
        </p:txBody>
      </p:sp>
      <p:pic>
        <p:nvPicPr>
          <p:cNvPr id="5" name="Picture 5" descr="preocupacion-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077072"/>
            <a:ext cx="2312301" cy="27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5763" y="908720"/>
            <a:ext cx="8375650" cy="4511675"/>
          </a:xfrm>
        </p:spPr>
        <p:txBody>
          <a:bodyPr/>
          <a:lstStyle/>
          <a:p>
            <a:r>
              <a:rPr lang="pt-BR" dirty="0" smtClean="0"/>
              <a:t>Participando </a:t>
            </a:r>
            <a:r>
              <a:rPr lang="pt-BR" dirty="0"/>
              <a:t>de Palestras, </a:t>
            </a:r>
            <a:r>
              <a:rPr lang="pt-BR" dirty="0" smtClean="0"/>
              <a:t>Workshops,  </a:t>
            </a:r>
            <a:r>
              <a:rPr lang="pt-BR" dirty="0"/>
              <a:t>Plantão de </a:t>
            </a:r>
            <a:r>
              <a:rPr lang="pt-BR" dirty="0" smtClean="0"/>
              <a:t>Dúvidas e conversando com familiares;</a:t>
            </a:r>
          </a:p>
          <a:p>
            <a:r>
              <a:rPr lang="pt-BR" dirty="0" smtClean="0"/>
              <a:t>Lendo atentamente os Regulamentos de ambos os Planos e acessando o site da SUPREV;</a:t>
            </a:r>
          </a:p>
          <a:p>
            <a:r>
              <a:rPr lang="pt-BR" dirty="0" smtClean="0"/>
              <a:t>Tomando ciência dos Termos e Condições de Migração e Opção, por meio dos Formulários</a:t>
            </a:r>
          </a:p>
          <a:p>
            <a:pPr lvl="4"/>
            <a:r>
              <a:rPr lang="pt-BR" sz="2800" dirty="0">
                <a:ea typeface="+mn-ea"/>
                <a:cs typeface="+mn-cs"/>
              </a:rPr>
              <a:t>Solicitando valores e </a:t>
            </a:r>
            <a:r>
              <a:rPr lang="pt-BR" sz="2800" dirty="0" smtClean="0">
                <a:ea typeface="+mn-ea"/>
                <a:cs typeface="+mn-cs"/>
              </a:rPr>
              <a:t>demais condições individuais à SUPREV</a:t>
            </a:r>
          </a:p>
          <a:p>
            <a:pPr lvl="4"/>
            <a:r>
              <a:rPr lang="pt-BR" sz="2800" dirty="0">
                <a:ea typeface="+mn-ea"/>
                <a:cs typeface="+mn-cs"/>
              </a:rPr>
              <a:t>Participando </a:t>
            </a:r>
            <a:r>
              <a:rPr lang="pt-BR" sz="2800" dirty="0" smtClean="0">
                <a:ea typeface="+mn-ea"/>
                <a:cs typeface="+mn-cs"/>
              </a:rPr>
              <a:t>do processo de Divulgação nos </a:t>
            </a:r>
            <a:r>
              <a:rPr lang="pt-BR" sz="2800" dirty="0">
                <a:ea typeface="+mn-ea"/>
                <a:cs typeface="+mn-cs"/>
              </a:rPr>
              <a:t>Plantões </a:t>
            </a:r>
            <a:r>
              <a:rPr lang="pt-BR" sz="2800" dirty="0" smtClean="0">
                <a:ea typeface="+mn-ea"/>
                <a:cs typeface="+mn-cs"/>
              </a:rPr>
              <a:t>de Atendimento </a:t>
            </a:r>
            <a:r>
              <a:rPr lang="pt-BR" sz="2800" dirty="0">
                <a:ea typeface="+mn-ea"/>
                <a:cs typeface="+mn-cs"/>
              </a:rPr>
              <a:t>Consultivo Presencial ou </a:t>
            </a:r>
            <a:r>
              <a:rPr lang="pt-BR" sz="2800" dirty="0" smtClean="0">
                <a:ea typeface="+mn-ea"/>
                <a:cs typeface="+mn-cs"/>
              </a:rPr>
              <a:t>por </a:t>
            </a:r>
            <a:r>
              <a:rPr lang="pt-BR" sz="2800" dirty="0">
                <a:ea typeface="+mn-ea"/>
                <a:cs typeface="+mn-cs"/>
              </a:rPr>
              <a:t>(</a:t>
            </a:r>
            <a:r>
              <a:rPr lang="pt-BR" sz="2800" dirty="0" smtClean="0">
                <a:ea typeface="+mn-ea"/>
                <a:cs typeface="+mn-cs"/>
              </a:rPr>
              <a:t>e-mails, telefone e site)</a:t>
            </a:r>
            <a:endParaRPr lang="pt-BR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6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901" name="Rectangle 29"/>
          <p:cNvSpPr>
            <a:spLocks noChangeArrowheads="1"/>
          </p:cNvSpPr>
          <p:nvPr/>
        </p:nvSpPr>
        <p:spPr bwMode="auto">
          <a:xfrm>
            <a:off x="971550" y="6380559"/>
            <a:ext cx="72342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1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Novebro</a:t>
            </a:r>
            <a:r>
              <a:rPr lang="pt-BR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pt-BR" sz="9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47910" name="Object 38"/>
          <p:cNvGraphicFramePr>
            <a:graphicFrameLocks noChangeAspect="1"/>
          </p:cNvGraphicFramePr>
          <p:nvPr/>
        </p:nvGraphicFramePr>
        <p:xfrm>
          <a:off x="179388" y="6237288"/>
          <a:ext cx="1655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Foto do Photo Editor" r:id="rId4" imgW="5830114" imgH="1790476" progId="">
                  <p:embed/>
                </p:oleObj>
              </mc:Choice>
              <mc:Fallback>
                <p:oleObj name="Foto do Photo Editor" r:id="rId4" imgW="5830114" imgH="1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37288"/>
                        <a:ext cx="1655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913" name="Rectangle 41"/>
          <p:cNvSpPr>
            <a:spLocks noChangeArrowheads="1"/>
          </p:cNvSpPr>
          <p:nvPr/>
        </p:nvSpPr>
        <p:spPr bwMode="auto">
          <a:xfrm flipV="1">
            <a:off x="323850" y="1989981"/>
            <a:ext cx="8820150" cy="1428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bg1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922" name="Rectangle 50"/>
          <p:cNvSpPr>
            <a:spLocks noChangeArrowheads="1"/>
          </p:cNvSpPr>
          <p:nvPr/>
        </p:nvSpPr>
        <p:spPr bwMode="auto">
          <a:xfrm>
            <a:off x="250825" y="3212976"/>
            <a:ext cx="8893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7925" name="Rectangle 53"/>
          <p:cNvSpPr>
            <a:spLocks noChangeArrowheads="1"/>
          </p:cNvSpPr>
          <p:nvPr/>
        </p:nvSpPr>
        <p:spPr bwMode="auto">
          <a:xfrm>
            <a:off x="142875" y="2603057"/>
            <a:ext cx="8893175" cy="28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PLANO MISTO DE BENEFÍCIOS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PLANO FECOMÉRCIO MG I</a:t>
            </a:r>
            <a:endParaRPr lang="pt-BR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548680"/>
            <a:ext cx="7654758" cy="971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SUPREV</a:t>
            </a:r>
            <a:endParaRPr 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58184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7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01" grpId="0"/>
      <p:bldP spid="847922" grpId="0" autoUpdateAnimBg="0"/>
      <p:bldP spid="84792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7910" name="Object 38"/>
          <p:cNvGraphicFramePr>
            <a:graphicFrameLocks noChangeAspect="1"/>
          </p:cNvGraphicFramePr>
          <p:nvPr/>
        </p:nvGraphicFramePr>
        <p:xfrm>
          <a:off x="179388" y="6237288"/>
          <a:ext cx="1655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Foto do Photo Editor" r:id="rId4" imgW="5830114" imgH="1790476" progId="">
                  <p:embed/>
                </p:oleObj>
              </mc:Choice>
              <mc:Fallback>
                <p:oleObj name="Foto do Photo Editor" r:id="rId4" imgW="5830114" imgH="1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37288"/>
                        <a:ext cx="1655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913" name="Rectangle 41"/>
          <p:cNvSpPr>
            <a:spLocks noChangeArrowheads="1"/>
          </p:cNvSpPr>
          <p:nvPr/>
        </p:nvSpPr>
        <p:spPr bwMode="auto">
          <a:xfrm flipV="1">
            <a:off x="323850" y="1989981"/>
            <a:ext cx="8820150" cy="1428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bg1"/>
              </a:gs>
            </a:gsLst>
            <a:lin ang="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922" name="Rectangle 50"/>
          <p:cNvSpPr>
            <a:spLocks noChangeArrowheads="1"/>
          </p:cNvSpPr>
          <p:nvPr/>
        </p:nvSpPr>
        <p:spPr bwMode="auto">
          <a:xfrm>
            <a:off x="250825" y="3212976"/>
            <a:ext cx="8893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42875" y="44624"/>
            <a:ext cx="8893175" cy="28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QUAIS AS PRINCIPAIS DIFERENÇAS ENTRE OS PLANOS</a:t>
            </a:r>
            <a:endParaRPr lang="pt-BR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7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47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22" grpId="0" autoUpdateAnimBg="0"/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913558"/>
            <a:ext cx="4182616" cy="187548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Beneficiários</a:t>
            </a:r>
            <a:r>
              <a:rPr lang="pt-BR" altLang="pt-BR" sz="1600" dirty="0" smtClean="0"/>
              <a:t>: (Igual INSS)</a:t>
            </a:r>
          </a:p>
          <a:p>
            <a:pPr>
              <a:buClrTx/>
              <a:buFontTx/>
              <a:buNone/>
            </a:pPr>
            <a:r>
              <a:rPr lang="pt-BR" altLang="pt-BR" sz="1600" dirty="0" smtClean="0"/>
              <a:t>- Cônjuge/Companheiro(a)</a:t>
            </a:r>
            <a:endParaRPr lang="pt-BR" altLang="pt-BR" sz="1600" dirty="0"/>
          </a:p>
          <a:p>
            <a:pPr marL="374650" indent="-285750">
              <a:buClrTx/>
              <a:buFontTx/>
              <a:buChar char="-"/>
            </a:pPr>
            <a:r>
              <a:rPr lang="pt-BR" altLang="pt-BR" sz="1600" dirty="0" smtClean="0"/>
              <a:t>Filhos &lt; 21 anos não emancipado</a:t>
            </a:r>
          </a:p>
          <a:p>
            <a:pPr marL="374650" indent="-285750">
              <a:buClrTx/>
              <a:buFontTx/>
              <a:buChar char="-"/>
            </a:pPr>
            <a:r>
              <a:rPr lang="pt-BR" altLang="pt-BR" sz="1600" dirty="0" smtClean="0"/>
              <a:t>Filho Inválido de qualquer idade</a:t>
            </a:r>
            <a:endParaRPr lang="pt-BR" altLang="pt-BR" sz="1600" dirty="0"/>
          </a:p>
          <a:p>
            <a:pPr>
              <a:buClrTx/>
              <a:buFontTx/>
              <a:buNone/>
            </a:pPr>
            <a:r>
              <a:rPr lang="pt-BR" altLang="pt-BR" sz="1600" dirty="0" smtClean="0"/>
              <a:t>- Pai, Mãe, irmão &lt; 21 na </a:t>
            </a:r>
            <a:r>
              <a:rPr lang="pt-BR" altLang="pt-BR" sz="1600" dirty="0"/>
              <a:t>falta dos </a:t>
            </a:r>
            <a:r>
              <a:rPr lang="pt-BR" altLang="pt-BR" sz="1600" dirty="0" smtClean="0"/>
              <a:t>acima, com dependência econômica</a:t>
            </a:r>
            <a:endParaRPr lang="pt-BR" altLang="pt-BR" sz="1600" dirty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919958"/>
            <a:ext cx="3698751" cy="186908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Beneficiários: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- Cônjuge/Companheiro(a)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pt-BR" altLang="pt-BR" sz="1600" dirty="0" smtClean="0"/>
              <a:t>Filhos &lt; 21 anos ou Inválidos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pt-BR" altLang="pt-BR" sz="1600" smtClean="0"/>
              <a:t>Filhos </a:t>
            </a:r>
            <a:r>
              <a:rPr lang="pt-BR" altLang="pt-BR" sz="1600" smtClean="0"/>
              <a:t>até </a:t>
            </a:r>
            <a:r>
              <a:rPr lang="pt-BR" altLang="pt-BR" sz="1600" dirty="0" smtClean="0"/>
              <a:t>24 anos cursando Ensino Superior ou Pós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- Pai e Mãe (na falta dos acima)</a:t>
            </a: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PRINCIPAIS DIFERENÇAS</a:t>
            </a:r>
            <a:endParaRPr lang="en-US" altLang="pt-BR" b="1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225" y="3867448"/>
            <a:ext cx="3698751" cy="244187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Benefícios: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Tempo de Serviço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Especial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Idade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Invalidez</a:t>
            </a: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Pensão por Morte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3840" y="3861048"/>
            <a:ext cx="4182616" cy="244827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Benefícios:</a:t>
            </a:r>
          </a:p>
          <a:p>
            <a:pPr>
              <a:buClrTx/>
              <a:buFontTx/>
              <a:buNone/>
            </a:pPr>
            <a:endParaRPr lang="pt-BR" altLang="pt-BR" sz="1600" dirty="0" smtClean="0"/>
          </a:p>
          <a:p>
            <a:pPr>
              <a:buClrTx/>
              <a:buFontTx/>
              <a:buNone/>
            </a:pPr>
            <a:endParaRPr lang="pt-BR" altLang="pt-BR" sz="1600" dirty="0" smtClean="0"/>
          </a:p>
          <a:p>
            <a:pPr marL="374650" indent="-285750"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Prazo Determinado</a:t>
            </a:r>
          </a:p>
          <a:p>
            <a:pPr marL="374650" indent="-285750">
              <a:buClrTx/>
              <a:buFont typeface="Arial" panose="020B0604020202020204" pitchFamily="34" charset="0"/>
              <a:buChar char="•"/>
            </a:pPr>
            <a:endParaRPr lang="pt-BR" altLang="pt-BR" sz="1600" dirty="0" smtClean="0"/>
          </a:p>
          <a:p>
            <a:pPr marL="374650" indent="-285750">
              <a:buClrTx/>
              <a:buFont typeface="Arial" panose="020B0604020202020204" pitchFamily="34" charset="0"/>
              <a:buChar char="•"/>
            </a:pPr>
            <a:r>
              <a:rPr lang="pt-BR" altLang="pt-BR" sz="1600" dirty="0" smtClean="0"/>
              <a:t>Prazo Indeterminado</a:t>
            </a:r>
          </a:p>
          <a:p>
            <a:pPr>
              <a:buClrTx/>
            </a:pP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53568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913558"/>
            <a:ext cx="4182616" cy="144343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Com a morte do Assistido e </a:t>
            </a:r>
            <a:r>
              <a:rPr lang="pt-BR" altLang="pt-BR" sz="1600" dirty="0" smtClean="0"/>
              <a:t>não havendo Beneficiários, os recursos existentes </a:t>
            </a:r>
            <a:r>
              <a:rPr lang="pt-BR" altLang="pt-BR" sz="1600" dirty="0"/>
              <a:t>no Saldo de </a:t>
            </a:r>
            <a:r>
              <a:rPr lang="pt-BR" altLang="pt-BR" sz="1600" dirty="0" smtClean="0"/>
              <a:t>Contas </a:t>
            </a:r>
            <a:r>
              <a:rPr lang="pt-BR" altLang="pt-BR" sz="1600" dirty="0"/>
              <a:t>são revertidos </a:t>
            </a:r>
            <a:r>
              <a:rPr lang="pt-BR" altLang="pt-BR" sz="1600" dirty="0" smtClean="0"/>
              <a:t>aos </a:t>
            </a:r>
            <a:r>
              <a:rPr lang="pt-BR" altLang="pt-BR" sz="1600" dirty="0" smtClean="0">
                <a:solidFill>
                  <a:srgbClr val="FF0000"/>
                </a:solidFill>
              </a:rPr>
              <a:t>Herdeiros Legais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919958"/>
            <a:ext cx="3698751" cy="143703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Com a morte do Assistido e não havendo </a:t>
            </a:r>
            <a:r>
              <a:rPr lang="pt-BR" altLang="pt-BR" sz="1600" dirty="0" smtClean="0"/>
              <a:t>Beneficiários, </a:t>
            </a:r>
            <a:r>
              <a:rPr lang="pt-BR" altLang="pt-BR" sz="1600" dirty="0"/>
              <a:t>os recursos existentes no Saldo de Contas </a:t>
            </a:r>
            <a:r>
              <a:rPr lang="pt-BR" altLang="pt-BR" sz="1600" dirty="0" smtClean="0"/>
              <a:t>são </a:t>
            </a:r>
            <a:r>
              <a:rPr lang="pt-BR" altLang="pt-BR" sz="1600" dirty="0"/>
              <a:t>revertidos ao </a:t>
            </a:r>
            <a:r>
              <a:rPr lang="pt-BR" altLang="pt-BR" sz="1600" dirty="0">
                <a:solidFill>
                  <a:srgbClr val="FF0000"/>
                </a:solidFill>
              </a:rPr>
              <a:t>Plano</a:t>
            </a:r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PRINCIPAIS DIFERENÇAS</a:t>
            </a:r>
            <a:endParaRPr lang="en-US" altLang="pt-BR" b="1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225" y="3435400"/>
            <a:ext cx="3698751" cy="164978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Uma vez escolhido o Tipo de Renda, não há mais a possibilidade de modificação no nível do benefício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3840" y="3429000"/>
            <a:ext cx="4182616" cy="165618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pt-BR" altLang="pt-BR" sz="1600" dirty="0" smtClean="0"/>
              <a:t>Há possibilidade de modificação no nível do benefício em caso de escolha da renda por “Prazo Indeterminado”, alterando anualmente o </a:t>
            </a:r>
            <a:r>
              <a:rPr lang="pt-BR" altLang="pt-BR" sz="1600" dirty="0" smtClean="0">
                <a:solidFill>
                  <a:srgbClr val="FF0000"/>
                </a:solidFill>
              </a:rPr>
              <a:t>%</a:t>
            </a:r>
            <a:r>
              <a:rPr lang="pt-BR" altLang="pt-BR" sz="1600" dirty="0" smtClean="0"/>
              <a:t> de incidência sobre o Saldo</a:t>
            </a:r>
            <a:endParaRPr lang="pt-BR" altLang="pt-BR" sz="1600" dirty="0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57225" y="5163592"/>
            <a:ext cx="3698751" cy="92970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Custeio Normal Patronal: 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Paritário máximo 3% do Salário.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Exceto oriundos da CASFAM</a:t>
            </a:r>
            <a:endParaRPr lang="pt-BR" altLang="pt-BR" sz="1600" dirty="0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493840" y="5157192"/>
            <a:ext cx="4182616" cy="93610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Custeio </a:t>
            </a:r>
            <a:r>
              <a:rPr lang="pt-BR" altLang="pt-BR" sz="1600" dirty="0" smtClean="0"/>
              <a:t>Normal Patronal</a:t>
            </a:r>
            <a:r>
              <a:rPr lang="pt-BR" altLang="pt-BR" sz="1600" dirty="0"/>
              <a:t>: 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Paritário máximo 3% do Salário.</a:t>
            </a:r>
          </a:p>
          <a:p>
            <a:pPr>
              <a:buClrTx/>
              <a:buFontTx/>
              <a:buNone/>
            </a:pPr>
            <a:r>
              <a:rPr lang="pt-BR" altLang="pt-BR" sz="1600" dirty="0" smtClean="0"/>
              <a:t>Sem exceções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56502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449481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449481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484784"/>
            <a:ext cx="4038600" cy="453650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/>
              <a:t>Prazo </a:t>
            </a:r>
            <a:r>
              <a:rPr lang="pt-BR" altLang="pt-BR" sz="1600" dirty="0" smtClean="0"/>
              <a:t>Determinado</a:t>
            </a:r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ou</a:t>
            </a:r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Prazo Indeterminado</a:t>
            </a:r>
            <a:endParaRPr lang="pt-BR" altLang="pt-BR" sz="1600" dirty="0"/>
          </a:p>
          <a:p>
            <a:pPr>
              <a:buClrTx/>
              <a:buFontTx/>
              <a:buNone/>
            </a:pPr>
            <a:endParaRPr lang="pt-BR" altLang="pt-BR" sz="1600" dirty="0" smtClean="0"/>
          </a:p>
          <a:p>
            <a:pPr marL="374650" indent="-285750">
              <a:buClrTx/>
              <a:buFont typeface="Wingdings" panose="05000000000000000000" pitchFamily="2" charset="2"/>
              <a:buChar char="ü"/>
            </a:pPr>
            <a:endParaRPr lang="pt-BR" altLang="pt-BR" sz="1600" dirty="0" smtClean="0"/>
          </a:p>
          <a:p>
            <a:pPr marL="374650" indent="-285750">
              <a:buClrTx/>
              <a:buFont typeface="Wingdings" panose="05000000000000000000" pitchFamily="2" charset="2"/>
              <a:buChar char="ü"/>
            </a:pPr>
            <a:r>
              <a:rPr lang="pt-BR" altLang="pt-BR" sz="1600" dirty="0" smtClean="0"/>
              <a:t>10 </a:t>
            </a:r>
            <a:r>
              <a:rPr lang="pt-BR" altLang="pt-BR" sz="1600" dirty="0"/>
              <a:t>anos </a:t>
            </a:r>
            <a:r>
              <a:rPr lang="pt-BR" altLang="pt-BR" sz="1600" dirty="0" smtClean="0"/>
              <a:t>Empresa</a:t>
            </a:r>
          </a:p>
          <a:p>
            <a:pPr marL="374650" indent="-285750">
              <a:buClrTx/>
              <a:buFont typeface="Wingdings" panose="05000000000000000000" pitchFamily="2" charset="2"/>
              <a:buChar char="ü"/>
            </a:pPr>
            <a:endParaRPr lang="pt-BR" altLang="pt-BR" sz="1600" dirty="0" smtClean="0"/>
          </a:p>
          <a:p>
            <a:pPr marL="374650" indent="-285750">
              <a:buClrTx/>
              <a:buFont typeface="Wingdings" panose="05000000000000000000" pitchFamily="2" charset="2"/>
              <a:buChar char="ü"/>
            </a:pPr>
            <a:r>
              <a:rPr lang="pt-BR" altLang="pt-BR" sz="1600" dirty="0" smtClean="0"/>
              <a:t>08 </a:t>
            </a:r>
            <a:r>
              <a:rPr lang="pt-BR" altLang="pt-BR" sz="1600" dirty="0"/>
              <a:t>anos </a:t>
            </a:r>
            <a:r>
              <a:rPr lang="pt-BR" altLang="pt-BR" sz="1600" dirty="0" smtClean="0"/>
              <a:t>Plano</a:t>
            </a:r>
          </a:p>
          <a:p>
            <a:pPr>
              <a:buClrTx/>
            </a:pPr>
            <a:endParaRPr lang="pt-BR" altLang="pt-BR" sz="1600" dirty="0" smtClean="0"/>
          </a:p>
          <a:p>
            <a:pPr marL="374650" indent="-285750">
              <a:buClrTx/>
              <a:buFont typeface="Wingdings" panose="05000000000000000000" pitchFamily="2" charset="2"/>
              <a:buChar char="ü"/>
            </a:pPr>
            <a:r>
              <a:rPr lang="pt-BR" altLang="pt-BR" sz="1600" dirty="0" smtClean="0"/>
              <a:t>Desligamento da Patrocinadora</a:t>
            </a:r>
            <a:endParaRPr lang="pt-BR" altLang="pt-BR" sz="1600" dirty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484784"/>
            <a:ext cx="3698751" cy="1145728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T. Serviço</a:t>
            </a:r>
            <a:r>
              <a:rPr lang="pt-BR" altLang="pt-BR" sz="1600" dirty="0" smtClean="0">
                <a:solidFill>
                  <a:srgbClr val="FF0000"/>
                </a:solidFill>
              </a:rPr>
              <a:t>(*)</a:t>
            </a:r>
            <a:r>
              <a:rPr lang="pt-BR" altLang="pt-BR" sz="1600" dirty="0" smtClean="0"/>
              <a:t>: 55 anos de idade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      48 anos idade (Antec.)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	       10 anos Empresa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	 </a:t>
            </a:r>
            <a:r>
              <a:rPr lang="pt-BR" altLang="pt-BR" sz="1600" dirty="0" smtClean="0"/>
              <a:t>      10 anos Plano</a:t>
            </a: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-27384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CARÊNCIAS</a:t>
            </a:r>
            <a:endParaRPr lang="en-US" altLang="pt-BR" b="1" dirty="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57225" y="2708920"/>
            <a:ext cx="3698751" cy="136175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Especial</a:t>
            </a:r>
            <a:r>
              <a:rPr lang="pt-BR" altLang="pt-BR" sz="1600" dirty="0">
                <a:solidFill>
                  <a:srgbClr val="FF0000"/>
                </a:solidFill>
              </a:rPr>
              <a:t>(*)</a:t>
            </a:r>
            <a:r>
              <a:rPr lang="pt-BR" altLang="pt-BR" sz="1600" dirty="0"/>
              <a:t>: </a:t>
            </a:r>
            <a:r>
              <a:rPr lang="pt-BR" altLang="pt-BR" sz="1600" dirty="0" smtClean="0"/>
              <a:t>53 anos de idade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   48 anos idade (Antec.)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	    10 anos Empresa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	 </a:t>
            </a:r>
            <a:r>
              <a:rPr lang="pt-BR" altLang="pt-BR" sz="1600" dirty="0" smtClean="0"/>
              <a:t>   10 anos Plano</a:t>
            </a:r>
            <a:endParaRPr lang="pt-BR" altLang="pt-BR" sz="1600" dirty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657225" y="4149080"/>
            <a:ext cx="3698751" cy="136175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Idade</a:t>
            </a:r>
            <a:r>
              <a:rPr lang="pt-BR" altLang="pt-BR" sz="1600" dirty="0">
                <a:solidFill>
                  <a:srgbClr val="FF0000"/>
                </a:solidFill>
              </a:rPr>
              <a:t>(*)</a:t>
            </a:r>
            <a:r>
              <a:rPr lang="pt-BR" altLang="pt-BR" sz="1600" dirty="0"/>
              <a:t>: </a:t>
            </a:r>
            <a:r>
              <a:rPr lang="pt-BR" altLang="pt-BR" sz="1600" dirty="0" smtClean="0"/>
              <a:t>	 65 anos de idade Homem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60 anos idade Mulher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                 10 anos Empresa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/>
              <a:t>	 </a:t>
            </a:r>
            <a:r>
              <a:rPr lang="pt-BR" altLang="pt-BR" sz="1600" dirty="0" smtClean="0"/>
              <a:t>10 anos Plano</a:t>
            </a:r>
            <a:endParaRPr lang="pt-BR" altLang="pt-BR" sz="1600" dirty="0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57225" y="5589240"/>
            <a:ext cx="3698751" cy="28803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Invalidez</a:t>
            </a:r>
            <a:r>
              <a:rPr lang="pt-BR" altLang="pt-BR" sz="1600" dirty="0">
                <a:solidFill>
                  <a:srgbClr val="FF0000"/>
                </a:solidFill>
              </a:rPr>
              <a:t>(*)</a:t>
            </a:r>
            <a:r>
              <a:rPr lang="pt-BR" altLang="pt-BR" sz="1600" dirty="0"/>
              <a:t>: </a:t>
            </a:r>
            <a:r>
              <a:rPr lang="pt-BR" altLang="pt-BR" sz="1600" dirty="0" smtClean="0"/>
              <a:t>36 meses Plano</a:t>
            </a:r>
            <a:endParaRPr lang="pt-BR" alt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5842719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(*)</a:t>
            </a:r>
            <a:r>
              <a:rPr lang="pt-BR" sz="1400" dirty="0" smtClean="0"/>
              <a:t> Necessita estar aposentado pelo INSS e o desligamento </a:t>
            </a:r>
            <a:r>
              <a:rPr lang="pt-BR" sz="1400" dirty="0"/>
              <a:t>da </a:t>
            </a:r>
            <a:r>
              <a:rPr lang="pt-BR" sz="1400" dirty="0" smtClean="0"/>
              <a:t>Patrocinadora.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8922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648072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648072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508157" y="1635200"/>
            <a:ext cx="4038600" cy="4386659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RENDAS TEMPORÁRIAS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>
              <a:buClrTx/>
              <a:buFontTx/>
              <a:buNone/>
            </a:pPr>
            <a:r>
              <a:rPr lang="pt-BR" altLang="pt-BR" sz="1600" dirty="0" smtClean="0"/>
              <a:t>PRAZO DETERMINADO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>
              <a:buClrTx/>
              <a:buFontTx/>
              <a:buNone/>
            </a:pPr>
            <a:r>
              <a:rPr lang="pt-BR" altLang="pt-BR" sz="1600" dirty="0" smtClean="0"/>
              <a:t>                 OU</a:t>
            </a:r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>
              <a:buClrTx/>
              <a:buFontTx/>
              <a:buNone/>
            </a:pPr>
            <a:r>
              <a:rPr lang="pt-BR" altLang="pt-BR" sz="1600" dirty="0" smtClean="0"/>
              <a:t>PRAZO INDETERMINADO</a:t>
            </a:r>
          </a:p>
          <a:p>
            <a:pPr>
              <a:buClrTx/>
              <a:buFontTx/>
              <a:buNone/>
            </a:pPr>
            <a:r>
              <a:rPr lang="pt-BR" altLang="pt-BR" sz="1600" dirty="0" smtClean="0"/>
              <a:t>(% SOBRE O SALDO)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marL="342900" indent="-342900">
              <a:buClrTx/>
              <a:buFont typeface="Wingdings" pitchFamily="2" charset="2"/>
              <a:buAutoNum type="arabicParenR"/>
            </a:pPr>
            <a:r>
              <a:rPr lang="pt-BR" altLang="pt-BR" sz="1600" dirty="0"/>
              <a:t>COTAS </a:t>
            </a:r>
            <a:r>
              <a:rPr lang="pt-BR" altLang="pt-BR" sz="1600" dirty="0">
                <a:solidFill>
                  <a:srgbClr val="FF0000"/>
                </a:solidFill>
              </a:rPr>
              <a:t>CONSTANTES</a:t>
            </a: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635200"/>
            <a:ext cx="3698751" cy="4386088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pt-BR" altLang="pt-BR" sz="1600" dirty="0" smtClean="0"/>
              <a:t>RENDAS VITALÍCIAS</a:t>
            </a:r>
          </a:p>
          <a:p>
            <a:pPr>
              <a:spcBef>
                <a:spcPct val="0"/>
              </a:spcBef>
              <a:buClrTx/>
            </a:pPr>
            <a:endParaRPr lang="pt-BR" altLang="pt-BR" sz="1600" dirty="0"/>
          </a:p>
          <a:p>
            <a:pPr>
              <a:spcBef>
                <a:spcPct val="0"/>
              </a:spcBef>
              <a:buClrTx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FF0000"/>
                </a:solidFill>
              </a:rPr>
              <a:t>CONSTANTES COM</a:t>
            </a:r>
            <a:r>
              <a:rPr lang="pt-BR" altLang="pt-BR" sz="1600" dirty="0" smtClean="0"/>
              <a:t> REVERSÃO EM PENSÃO</a:t>
            </a:r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FF0000"/>
                </a:solidFill>
              </a:rPr>
              <a:t>DECRESCENTES COM </a:t>
            </a:r>
            <a:r>
              <a:rPr lang="pt-BR" altLang="pt-BR" sz="1600" dirty="0" smtClean="0"/>
              <a:t>REVERSÃO EM PENSÃO</a:t>
            </a:r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0070C0"/>
                </a:solidFill>
              </a:rPr>
              <a:t>CONSTANTES SEM </a:t>
            </a:r>
            <a:r>
              <a:rPr lang="pt-BR" altLang="pt-BR" sz="1600" dirty="0" smtClean="0"/>
              <a:t>REVERSÃO EM PENSÃO</a:t>
            </a:r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endParaRPr lang="pt-BR" altLang="pt-BR" sz="1600" dirty="0" smtClean="0"/>
          </a:p>
          <a:p>
            <a:pPr marL="342900" indent="-342900">
              <a:spcBef>
                <a:spcPct val="0"/>
              </a:spcBef>
              <a:buClrTx/>
              <a:buAutoNum type="arabicParenR"/>
            </a:pPr>
            <a:r>
              <a:rPr lang="pt-BR" altLang="pt-BR" sz="1600" dirty="0" smtClean="0"/>
              <a:t>COTAS </a:t>
            </a:r>
            <a:r>
              <a:rPr lang="pt-BR" altLang="pt-BR" sz="1600" dirty="0" smtClean="0">
                <a:solidFill>
                  <a:srgbClr val="0070C0"/>
                </a:solidFill>
              </a:rPr>
              <a:t>DECRESCENTES SEM </a:t>
            </a:r>
            <a:r>
              <a:rPr lang="pt-BR" altLang="pt-BR" sz="1600" dirty="0" smtClean="0"/>
              <a:t>REVERSÃO EM PENSÃO</a:t>
            </a: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TIPOS DE RENDAS</a:t>
            </a:r>
            <a:endParaRPr lang="en-US" alt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19555" y="5098297"/>
            <a:ext cx="45378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1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844550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844550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913558"/>
            <a:ext cx="4182616" cy="564604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/>
              <a:t>AUTOPATROCÍNIO:</a:t>
            </a:r>
          </a:p>
          <a:p>
            <a:pPr>
              <a:buClrTx/>
              <a:buFontTx/>
              <a:buNone/>
            </a:pPr>
            <a:r>
              <a:rPr lang="pt-BR" altLang="pt-BR" sz="1600"/>
              <a:t>Não há diferenças</a:t>
            </a:r>
            <a:endParaRPr lang="pt-BR" altLang="pt-BR" sz="1600" dirty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919958"/>
            <a:ext cx="3698751" cy="564604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AUTOPATROCÍNIO: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Não há diferenças</a:t>
            </a:r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INSTITUTOS</a:t>
            </a:r>
            <a:endParaRPr lang="en-US" altLang="pt-BR" b="1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225" y="2564904"/>
            <a:ext cx="3698751" cy="1080120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RESGATE: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100</a:t>
            </a:r>
            <a:r>
              <a:rPr lang="pt-BR" altLang="pt-BR" sz="1600" dirty="0"/>
              <a:t>% </a:t>
            </a:r>
            <a:r>
              <a:rPr lang="pt-BR" altLang="pt-BR" sz="1600" dirty="0" smtClean="0"/>
              <a:t>do Saldo do Fundo Individual, podendo chegar até </a:t>
            </a:r>
            <a:r>
              <a:rPr lang="pt-BR" altLang="pt-BR" sz="1600" dirty="0" smtClean="0">
                <a:solidFill>
                  <a:srgbClr val="FF0000"/>
                </a:solidFill>
              </a:rPr>
              <a:t>50</a:t>
            </a:r>
            <a:r>
              <a:rPr lang="pt-BR" altLang="pt-BR" sz="1600" dirty="0">
                <a:solidFill>
                  <a:srgbClr val="FF0000"/>
                </a:solidFill>
              </a:rPr>
              <a:t>% </a:t>
            </a:r>
            <a:r>
              <a:rPr lang="pt-BR" altLang="pt-BR" sz="1600" dirty="0" smtClean="0"/>
              <a:t>da Parte Patronal</a:t>
            </a:r>
            <a:endParaRPr lang="pt-BR" altLang="pt-BR" sz="1600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3840" y="2564904"/>
            <a:ext cx="4182616" cy="108012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pt-BR" altLang="pt-BR" sz="1600" dirty="0"/>
              <a:t>RESGATE:</a:t>
            </a:r>
          </a:p>
          <a:p>
            <a:pPr>
              <a:buClrTx/>
            </a:pPr>
            <a:r>
              <a:rPr lang="pt-BR" altLang="pt-BR" sz="1600" dirty="0"/>
              <a:t>100% </a:t>
            </a:r>
            <a:r>
              <a:rPr lang="pt-BR" altLang="pt-BR" sz="1600" dirty="0" smtClean="0"/>
              <a:t>do </a:t>
            </a:r>
            <a:r>
              <a:rPr lang="pt-BR" altLang="pt-BR" sz="1600" dirty="0"/>
              <a:t>Saldo do Fundo Individual, podendo chegar até </a:t>
            </a:r>
            <a:r>
              <a:rPr lang="pt-BR" altLang="pt-BR" sz="1600" dirty="0" smtClean="0">
                <a:solidFill>
                  <a:srgbClr val="FF0000"/>
                </a:solidFill>
              </a:rPr>
              <a:t>70</a:t>
            </a:r>
            <a:r>
              <a:rPr lang="pt-BR" altLang="pt-BR" sz="1600" dirty="0">
                <a:solidFill>
                  <a:srgbClr val="FF0000"/>
                </a:solidFill>
              </a:rPr>
              <a:t>%</a:t>
            </a:r>
            <a:r>
              <a:rPr lang="pt-BR" altLang="pt-BR" sz="1600" dirty="0"/>
              <a:t> da Parte Patronal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57225" y="3717032"/>
            <a:ext cx="3698751" cy="1080120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PORTABILIDADE</a:t>
            </a:r>
            <a:endParaRPr lang="pt-BR" altLang="pt-BR" sz="1600" dirty="0"/>
          </a:p>
          <a:p>
            <a:pPr>
              <a:spcBef>
                <a:spcPct val="0"/>
              </a:spcBef>
              <a:buClrTx/>
            </a:pPr>
            <a:r>
              <a:rPr lang="pt-BR" altLang="pt-BR" sz="1600" dirty="0"/>
              <a:t>100% </a:t>
            </a:r>
            <a:r>
              <a:rPr lang="pt-BR" altLang="pt-BR" sz="1600" dirty="0" smtClean="0"/>
              <a:t>do </a:t>
            </a:r>
            <a:r>
              <a:rPr lang="pt-BR" altLang="pt-BR" sz="1600" dirty="0"/>
              <a:t>Saldo do Fundo Individual, podendo chegar até </a:t>
            </a:r>
            <a:r>
              <a:rPr lang="pt-BR" altLang="pt-BR" sz="1600" dirty="0">
                <a:solidFill>
                  <a:srgbClr val="FF0000"/>
                </a:solidFill>
              </a:rPr>
              <a:t>50%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do Fundo </a:t>
            </a:r>
            <a:r>
              <a:rPr lang="pt-BR" altLang="pt-BR" sz="1600" dirty="0"/>
              <a:t>Patronal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493840" y="3717032"/>
            <a:ext cx="4182616" cy="1080120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/>
              <a:t>PORTABILIDADE</a:t>
            </a:r>
          </a:p>
          <a:p>
            <a:pPr>
              <a:buClrTx/>
              <a:buFontTx/>
              <a:buNone/>
            </a:pPr>
            <a:r>
              <a:rPr lang="pt-BR" altLang="pt-BR" sz="1600" dirty="0"/>
              <a:t>100% </a:t>
            </a:r>
            <a:r>
              <a:rPr lang="pt-BR" altLang="pt-BR" sz="1600" dirty="0" smtClean="0"/>
              <a:t>do </a:t>
            </a:r>
            <a:r>
              <a:rPr lang="pt-BR" altLang="pt-BR" sz="1600" dirty="0"/>
              <a:t>Saldo do Fundo Individual, </a:t>
            </a:r>
            <a:r>
              <a:rPr lang="pt-BR" altLang="pt-BR" sz="1600" dirty="0" smtClean="0"/>
              <a:t>acrescido de </a:t>
            </a:r>
            <a:r>
              <a:rPr lang="pt-BR" altLang="pt-BR" sz="1600" dirty="0" smtClean="0">
                <a:solidFill>
                  <a:srgbClr val="FF0000"/>
                </a:solidFill>
              </a:rPr>
              <a:t>100</a:t>
            </a:r>
            <a:r>
              <a:rPr lang="pt-BR" altLang="pt-BR" sz="1600" dirty="0">
                <a:solidFill>
                  <a:srgbClr val="FF0000"/>
                </a:solidFill>
              </a:rPr>
              <a:t>%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dos recursos do Fundo </a:t>
            </a:r>
            <a:r>
              <a:rPr lang="pt-BR" altLang="pt-BR" sz="1600" dirty="0"/>
              <a:t>Patronal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57225" y="4869160"/>
            <a:ext cx="3698751" cy="1368152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BPD</a:t>
            </a:r>
          </a:p>
          <a:p>
            <a:pPr>
              <a:spcBef>
                <a:spcPct val="0"/>
              </a:spcBef>
              <a:buClrTx/>
            </a:pPr>
            <a:endParaRPr lang="pt-BR" altLang="pt-BR" sz="1600" dirty="0" smtClean="0"/>
          </a:p>
          <a:p>
            <a:pPr>
              <a:spcBef>
                <a:spcPct val="0"/>
              </a:spcBef>
              <a:buClrTx/>
            </a:pPr>
            <a:r>
              <a:rPr lang="pt-BR" altLang="pt-BR" sz="1600" dirty="0" smtClean="0"/>
              <a:t>Transforma 100</a:t>
            </a:r>
            <a:r>
              <a:rPr lang="pt-BR" altLang="pt-BR" sz="1600" dirty="0"/>
              <a:t>% </a:t>
            </a:r>
            <a:r>
              <a:rPr lang="pt-BR" altLang="pt-BR" sz="1600" dirty="0" smtClean="0"/>
              <a:t>do Saldo Total em Renda Mensal Vitalícia</a:t>
            </a:r>
            <a:endParaRPr lang="pt-BR" altLang="pt-BR" sz="1600" dirty="0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4499992" y="4869160"/>
            <a:ext cx="4182616" cy="1368152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600" dirty="0" smtClean="0"/>
              <a:t>BPD</a:t>
            </a:r>
          </a:p>
          <a:p>
            <a:pPr>
              <a:buClrTx/>
              <a:buFontTx/>
              <a:buNone/>
            </a:pPr>
            <a:r>
              <a:rPr lang="pt-BR" altLang="pt-BR" sz="1600" dirty="0" smtClean="0"/>
              <a:t>Transforma </a:t>
            </a:r>
            <a:r>
              <a:rPr lang="pt-BR" altLang="pt-BR" sz="1600" dirty="0"/>
              <a:t>100% do Saldo Total em Renda </a:t>
            </a:r>
            <a:r>
              <a:rPr lang="pt-BR" altLang="pt-BR" sz="1600" dirty="0" smtClean="0"/>
              <a:t>Temporária ou por Prazo Indeterminado</a:t>
            </a:r>
            <a:endParaRPr lang="pt-BR" altLang="pt-BR" sz="1600" dirty="0"/>
          </a:p>
          <a:p>
            <a:pPr>
              <a:buClrTx/>
              <a:buFontTx/>
              <a:buNone/>
            </a:pP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293517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458788" y="5184775"/>
            <a:ext cx="199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4391025" y="518477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6570663" y="5184775"/>
            <a:ext cx="204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grpSp>
        <p:nvGrpSpPr>
          <p:cNvPr id="128006" name="Group 5"/>
          <p:cNvGrpSpPr>
            <a:grpSpLocks/>
          </p:cNvGrpSpPr>
          <p:nvPr/>
        </p:nvGrpSpPr>
        <p:grpSpPr bwMode="auto">
          <a:xfrm>
            <a:off x="500063" y="1646238"/>
            <a:ext cx="8167687" cy="3538537"/>
            <a:chOff x="315" y="1037"/>
            <a:chExt cx="5145" cy="2229"/>
          </a:xfrm>
        </p:grpSpPr>
        <p:sp>
          <p:nvSpPr>
            <p:cNvPr id="128009" name="AutoShape 6"/>
            <p:cNvSpPr>
              <a:spLocks noChangeArrowheads="1"/>
            </p:cNvSpPr>
            <p:nvPr/>
          </p:nvSpPr>
          <p:spPr bwMode="auto">
            <a:xfrm>
              <a:off x="4082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b="1" dirty="0" smtClean="0">
                  <a:ea typeface="MS PGothic" panose="020B0600070205080204" pitchFamily="34" charset="-128"/>
                </a:rPr>
                <a:t>Termos de Migração: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Previsto</a:t>
              </a:r>
              <a:r>
                <a:rPr lang="pt-BR" altLang="pt-BR" sz="1600" b="1" dirty="0" smtClean="0">
                  <a:ea typeface="MS PGothic" panose="020B0600070205080204" pitchFamily="34" charset="-128"/>
                </a:rPr>
                <a:t> Novembro/2017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0" name="AutoShape 7"/>
            <p:cNvSpPr>
              <a:spLocks noChangeArrowheads="1"/>
            </p:cNvSpPr>
            <p:nvPr/>
          </p:nvSpPr>
          <p:spPr bwMode="auto">
            <a:xfrm>
              <a:off x="281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>
                  <a:ea typeface="MS PGothic" panose="020B0600070205080204" pitchFamily="34" charset="-128"/>
                </a:rPr>
                <a:t>Divulgação: </a:t>
              </a:r>
              <a:r>
                <a:rPr lang="pt-BR" altLang="pt-BR" sz="1600" dirty="0" smtClean="0">
                  <a:ea typeface="MS PGothic" panose="020B0600070205080204" pitchFamily="34" charset="-128"/>
                </a:rPr>
                <a:t>Novembro/2017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1" name="AutoShape 8"/>
            <p:cNvSpPr>
              <a:spLocks noChangeArrowheads="1"/>
            </p:cNvSpPr>
            <p:nvPr/>
          </p:nvSpPr>
          <p:spPr bwMode="auto">
            <a:xfrm>
              <a:off x="157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>
                  <a:ea typeface="MS PGothic" panose="020B0600070205080204" pitchFamily="34" charset="-128"/>
                </a:rPr>
                <a:t>Implantação: </a:t>
              </a:r>
              <a:r>
                <a:rPr lang="pt-BR" altLang="pt-BR" sz="1600" dirty="0" smtClean="0">
                  <a:ea typeface="MS PGothic" panose="020B0600070205080204" pitchFamily="34" charset="-128"/>
                </a:rPr>
                <a:t>01/10/2017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2" name="AutoShape 9"/>
            <p:cNvSpPr>
              <a:spLocks noChangeArrowheads="1"/>
            </p:cNvSpPr>
            <p:nvPr/>
          </p:nvSpPr>
          <p:spPr bwMode="auto">
            <a:xfrm>
              <a:off x="315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Autorização: 04/09/2017(*)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</p:grp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2520950" y="5207000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PRINCIPAIS DATAS &amp; PRAZOS</a:t>
            </a:r>
            <a:endParaRPr lang="en-GB" b="1" dirty="0"/>
          </a:p>
        </p:txBody>
      </p:sp>
      <p:sp>
        <p:nvSpPr>
          <p:cNvPr id="15" name="Retângulo 14"/>
          <p:cNvSpPr/>
          <p:nvPr/>
        </p:nvSpPr>
        <p:spPr>
          <a:xfrm>
            <a:off x="323528" y="5193746"/>
            <a:ext cx="882047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latin typeface="+mj-lt"/>
              </a:rPr>
              <a:t>(*) Plano Misto de Benefícios está fechado para novas adesões: 01/10/2017</a:t>
            </a:r>
            <a:endParaRPr lang="pt-BR" alt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796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57224" y="908720"/>
            <a:ext cx="3698752" cy="648072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MISTO DE BENEFÍCIOS</a:t>
            </a:r>
            <a:endParaRPr lang="pt-BR" altLang="pt-BR" sz="1800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4514850" y="908720"/>
            <a:ext cx="4038600" cy="648072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PLANO FECOMÉRCIO MG I</a:t>
            </a:r>
            <a:endParaRPr lang="pt-BR" altLang="pt-BR" sz="1800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493840" y="1628800"/>
            <a:ext cx="4038600" cy="4392488"/>
          </a:xfrm>
          <a:prstGeom prst="rect">
            <a:avLst/>
          </a:prstGeom>
          <a:solidFill>
            <a:srgbClr val="EEF3AF">
              <a:alpha val="39999"/>
            </a:srgbClr>
          </a:solidFill>
          <a:ln w="19050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889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dirty="0" smtClean="0"/>
              <a:t>NÃO HÁ GARANTIAS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 algn="ctr">
              <a:buClrTx/>
              <a:buFontTx/>
              <a:buNone/>
            </a:pPr>
            <a:endParaRPr lang="pt-BR" altLang="pt-BR" sz="1600" dirty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A Renda será obtida em decorrência dos Recursos existentes no Saldo Total de Contas</a:t>
            </a:r>
          </a:p>
          <a:p>
            <a:pPr algn="ctr">
              <a:buClrTx/>
              <a:buFontTx/>
              <a:buNone/>
            </a:pPr>
            <a:endParaRPr lang="pt-BR" altLang="pt-BR" sz="1600" dirty="0" smtClean="0"/>
          </a:p>
          <a:p>
            <a:pPr algn="ctr">
              <a:buClrTx/>
              <a:buFontTx/>
              <a:buNone/>
            </a:pPr>
            <a:r>
              <a:rPr lang="pt-BR" altLang="pt-BR" sz="1600" dirty="0" smtClean="0"/>
              <a:t>A depender do nível do Saldo ou da renda, o Saldo será pago à vista ao interessado.</a:t>
            </a:r>
          </a:p>
          <a:p>
            <a:pPr algn="ctr">
              <a:buClrTx/>
              <a:buFontTx/>
              <a:buNone/>
            </a:pPr>
            <a:endParaRPr lang="pt-BR" altLang="pt-BR" sz="1600" dirty="0"/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657224" y="1635200"/>
            <a:ext cx="3698751" cy="4386088"/>
          </a:xfrm>
          <a:prstGeom prst="rect">
            <a:avLst/>
          </a:prstGeom>
          <a:solidFill>
            <a:srgbClr val="A9C5EF">
              <a:alpha val="20000"/>
            </a:srgbClr>
          </a:solidFill>
          <a:ln w="19050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3333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INVALIDEZ/PENSÃO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Renda decorrente do Saldo de Contas, porém...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Não inferior à: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[SRB – (10 x UMSF)]*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 smtClean="0"/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* Não inferior à: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dirty="0" smtClean="0"/>
              <a:t>10% x SRB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600" dirty="0"/>
          </a:p>
        </p:txBody>
      </p:sp>
      <p:sp>
        <p:nvSpPr>
          <p:cNvPr id="218164" name="Rectangle 5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685800"/>
          </a:xfrm>
        </p:spPr>
        <p:txBody>
          <a:bodyPr/>
          <a:lstStyle/>
          <a:p>
            <a:pPr algn="ctr"/>
            <a:r>
              <a:rPr lang="pt-BR" altLang="pt-BR" b="1" dirty="0" smtClean="0"/>
              <a:t>GARANTIA BENEFÍCIO MÍNIMO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val="189993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82" name="AutoShape 18"/>
          <p:cNvSpPr>
            <a:spLocks noChangeArrowheads="1"/>
          </p:cNvSpPr>
          <p:nvPr/>
        </p:nvSpPr>
        <p:spPr bwMode="auto">
          <a:xfrm>
            <a:off x="66098" y="1484784"/>
            <a:ext cx="4577910" cy="4824536"/>
          </a:xfrm>
          <a:prstGeom prst="flowChartAlternateProcess">
            <a:avLst/>
          </a:prstGeom>
          <a:solidFill>
            <a:srgbClr val="D4E033">
              <a:alpha val="35001"/>
            </a:srgbClr>
          </a:solidFill>
          <a:ln w="19050" algn="ctr">
            <a:solidFill>
              <a:srgbClr val="B3BF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400" dirty="0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27384"/>
            <a:ext cx="7234237" cy="685800"/>
          </a:xfrm>
        </p:spPr>
        <p:txBody>
          <a:bodyPr/>
          <a:lstStyle/>
          <a:p>
            <a:pPr algn="ctr"/>
            <a:r>
              <a:rPr lang="pt-BR" altLang="pt-BR" b="1" cap="all" dirty="0" smtClean="0"/>
              <a:t>Outras diferenças...</a:t>
            </a:r>
            <a:endParaRPr lang="pt-BR" altLang="pt-BR" b="1" cap="all" dirty="0"/>
          </a:p>
        </p:txBody>
      </p:sp>
      <p:sp>
        <p:nvSpPr>
          <p:cNvPr id="907271" name="Rectangle 7"/>
          <p:cNvSpPr>
            <a:spLocks noChangeArrowheads="1"/>
          </p:cNvSpPr>
          <p:nvPr/>
        </p:nvSpPr>
        <p:spPr bwMode="auto">
          <a:xfrm>
            <a:off x="611560" y="1556718"/>
            <a:ext cx="3456384" cy="648146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Abono Anual (13º.)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7277" name="Rectangle 13"/>
          <p:cNvSpPr>
            <a:spLocks noChangeArrowheads="1"/>
          </p:cNvSpPr>
          <p:nvPr/>
        </p:nvSpPr>
        <p:spPr bwMode="auto">
          <a:xfrm>
            <a:off x="35496" y="2132856"/>
            <a:ext cx="4593210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Renda Vitalícia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6419" y="2852936"/>
            <a:ext cx="4572287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Despesas Administrativas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05" y="1556792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m 28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1533283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268541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292724" y="908720"/>
            <a:ext cx="1655539" cy="648072"/>
          </a:xfrm>
          <a:prstGeom prst="rect">
            <a:avLst/>
          </a:prstGeom>
          <a:solidFill>
            <a:srgbClr val="A9C5EF">
              <a:alpha val="70000"/>
            </a:srgbClr>
          </a:solidFill>
          <a:ln w="28575">
            <a:solidFill>
              <a:srgbClr val="0782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MISTO DE BENEFÍCIOS</a:t>
            </a:r>
            <a:endParaRPr lang="pt-BR" altLang="pt-BR" sz="1800" dirty="0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020272" y="908720"/>
            <a:ext cx="2016224" cy="648072"/>
          </a:xfrm>
          <a:prstGeom prst="rect">
            <a:avLst/>
          </a:prstGeom>
          <a:solidFill>
            <a:srgbClr val="D4E033">
              <a:alpha val="60001"/>
            </a:srgbClr>
          </a:solidFill>
          <a:ln w="28575">
            <a:solidFill>
              <a:srgbClr val="AFBA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/>
              <a:t>FECOMÉRCIO MG I</a:t>
            </a:r>
            <a:endParaRPr lang="pt-BR" altLang="pt-BR" sz="1800" dirty="0"/>
          </a:p>
        </p:txBody>
      </p:sp>
      <p:pic>
        <p:nvPicPr>
          <p:cNvPr id="28" name="Imagem 27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91502" y="2042593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5496" y="3573016"/>
            <a:ext cx="4608512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Possibilidade Déficit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" name="Imagem 34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340549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5496" y="4293096"/>
            <a:ext cx="4608512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Idade Mínima Aposentadoria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9" name="Imagem 38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4130825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6098" y="5013177"/>
            <a:ext cx="4562608" cy="437302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Benefícios Risco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" name="Imagem 42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5277699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m 44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7376401" y="2685411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utoShape 47"/>
          <p:cNvSpPr>
            <a:spLocks noChangeArrowheads="1"/>
          </p:cNvSpPr>
          <p:nvPr/>
        </p:nvSpPr>
        <p:spPr bwMode="auto">
          <a:xfrm>
            <a:off x="4628707" y="2348880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>
            <a:off x="4644008" y="1700808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" name="AutoShape 47"/>
          <p:cNvSpPr>
            <a:spLocks noChangeArrowheads="1"/>
          </p:cNvSpPr>
          <p:nvPr/>
        </p:nvSpPr>
        <p:spPr bwMode="auto">
          <a:xfrm>
            <a:off x="4644008" y="3043064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>
            <a:off x="4644008" y="3814192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4644008" y="4462264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4644008" y="5496272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35496" y="5445224"/>
            <a:ext cx="4608512" cy="720725"/>
          </a:xfrm>
          <a:prstGeom prst="rect">
            <a:avLst/>
          </a:prstGeom>
          <a:gradFill rotWithShape="1">
            <a:gsLst>
              <a:gs pos="0">
                <a:srgbClr val="D4E033">
                  <a:gamma/>
                  <a:tint val="0"/>
                  <a:invGamma/>
                </a:srgbClr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270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Reajuste Benefício pela Cota</a:t>
            </a:r>
            <a:endParaRPr lang="pt-BR" altLang="pt-B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3" name="Imagem 52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7520417" y="5282953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7"/>
          <p:cNvSpPr>
            <a:spLocks noChangeArrowheads="1"/>
          </p:cNvSpPr>
          <p:nvPr/>
        </p:nvSpPr>
        <p:spPr bwMode="auto">
          <a:xfrm>
            <a:off x="4644008" y="5013176"/>
            <a:ext cx="519357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78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55" name="Imagem 54" descr="C:\Users\Waldner\AppData\Local\Microsoft\Windows\Temporary Internet Files\Content.IE5\GP0JEBWD\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587">
            <a:off x="5519494" y="4706889"/>
            <a:ext cx="92862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24613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1" y="4212845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1" y="3492765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69" y="4860917"/>
            <a:ext cx="500831" cy="5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3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reeform 20"/>
          <p:cNvSpPr>
            <a:spLocks/>
          </p:cNvSpPr>
          <p:nvPr/>
        </p:nvSpPr>
        <p:spPr bwMode="auto">
          <a:xfrm>
            <a:off x="2628900" y="3397870"/>
            <a:ext cx="4658246" cy="2260500"/>
          </a:xfrm>
          <a:custGeom>
            <a:avLst/>
            <a:gdLst>
              <a:gd name="T0" fmla="*/ 0 w 4337"/>
              <a:gd name="T1" fmla="*/ 2147483646 h 1940"/>
              <a:gd name="T2" fmla="*/ 2147483646 w 4337"/>
              <a:gd name="T3" fmla="*/ 2147483646 h 1940"/>
              <a:gd name="T4" fmla="*/ 2147483646 w 4337"/>
              <a:gd name="T5" fmla="*/ 2147483646 h 1940"/>
              <a:gd name="T6" fmla="*/ 2147483646 w 4337"/>
              <a:gd name="T7" fmla="*/ 2147483646 h 1940"/>
              <a:gd name="T8" fmla="*/ 2147483646 w 4337"/>
              <a:gd name="T9" fmla="*/ 2147483646 h 1940"/>
              <a:gd name="T10" fmla="*/ 2147483646 w 4337"/>
              <a:gd name="T11" fmla="*/ 2147483646 h 1940"/>
              <a:gd name="T12" fmla="*/ 2147483646 w 4337"/>
              <a:gd name="T13" fmla="*/ 2147483646 h 1940"/>
              <a:gd name="T14" fmla="*/ 2147483646 w 4337"/>
              <a:gd name="T15" fmla="*/ 2147483646 h 1940"/>
              <a:gd name="T16" fmla="*/ 2147483646 w 4337"/>
              <a:gd name="T17" fmla="*/ 2147483646 h 1940"/>
              <a:gd name="T18" fmla="*/ 2147483646 w 4337"/>
              <a:gd name="T19" fmla="*/ 0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37"/>
              <a:gd name="T31" fmla="*/ 0 h 1940"/>
              <a:gd name="T32" fmla="*/ 4337 w 4337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37" h="1940">
                <a:moveTo>
                  <a:pt x="0" y="1940"/>
                </a:moveTo>
                <a:cubicBezTo>
                  <a:pt x="128" y="1836"/>
                  <a:pt x="257" y="1732"/>
                  <a:pt x="415" y="1711"/>
                </a:cubicBezTo>
                <a:cubicBezTo>
                  <a:pt x="573" y="1690"/>
                  <a:pt x="788" y="1886"/>
                  <a:pt x="949" y="1813"/>
                </a:cubicBezTo>
                <a:cubicBezTo>
                  <a:pt x="1110" y="1740"/>
                  <a:pt x="1227" y="1371"/>
                  <a:pt x="1381" y="1271"/>
                </a:cubicBezTo>
                <a:cubicBezTo>
                  <a:pt x="1535" y="1171"/>
                  <a:pt x="1718" y="1311"/>
                  <a:pt x="1872" y="1212"/>
                </a:cubicBezTo>
                <a:cubicBezTo>
                  <a:pt x="2026" y="1113"/>
                  <a:pt x="2123" y="770"/>
                  <a:pt x="2304" y="678"/>
                </a:cubicBezTo>
                <a:cubicBezTo>
                  <a:pt x="2485" y="586"/>
                  <a:pt x="2795" y="698"/>
                  <a:pt x="2957" y="661"/>
                </a:cubicBezTo>
                <a:cubicBezTo>
                  <a:pt x="3119" y="624"/>
                  <a:pt x="3169" y="462"/>
                  <a:pt x="3279" y="458"/>
                </a:cubicBezTo>
                <a:cubicBezTo>
                  <a:pt x="3389" y="454"/>
                  <a:pt x="3441" y="712"/>
                  <a:pt x="3617" y="636"/>
                </a:cubicBezTo>
                <a:cubicBezTo>
                  <a:pt x="3793" y="560"/>
                  <a:pt x="4214" y="87"/>
                  <a:pt x="433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157" name="Freeform 20"/>
          <p:cNvSpPr>
            <a:spLocks/>
          </p:cNvSpPr>
          <p:nvPr/>
        </p:nvSpPr>
        <p:spPr bwMode="auto">
          <a:xfrm>
            <a:off x="2559274" y="1955279"/>
            <a:ext cx="4605014" cy="3705648"/>
          </a:xfrm>
          <a:custGeom>
            <a:avLst/>
            <a:gdLst>
              <a:gd name="T0" fmla="*/ 0 w 4337"/>
              <a:gd name="T1" fmla="*/ 2147483646 h 1940"/>
              <a:gd name="T2" fmla="*/ 2147483646 w 4337"/>
              <a:gd name="T3" fmla="*/ 2147483646 h 1940"/>
              <a:gd name="T4" fmla="*/ 2147483646 w 4337"/>
              <a:gd name="T5" fmla="*/ 2147483646 h 1940"/>
              <a:gd name="T6" fmla="*/ 2147483646 w 4337"/>
              <a:gd name="T7" fmla="*/ 2147483646 h 1940"/>
              <a:gd name="T8" fmla="*/ 2147483646 w 4337"/>
              <a:gd name="T9" fmla="*/ 2147483646 h 1940"/>
              <a:gd name="T10" fmla="*/ 2147483646 w 4337"/>
              <a:gd name="T11" fmla="*/ 2147483646 h 1940"/>
              <a:gd name="T12" fmla="*/ 2147483646 w 4337"/>
              <a:gd name="T13" fmla="*/ 2147483646 h 1940"/>
              <a:gd name="T14" fmla="*/ 2147483646 w 4337"/>
              <a:gd name="T15" fmla="*/ 2147483646 h 1940"/>
              <a:gd name="T16" fmla="*/ 2147483646 w 4337"/>
              <a:gd name="T17" fmla="*/ 2147483646 h 1940"/>
              <a:gd name="T18" fmla="*/ 2147483646 w 4337"/>
              <a:gd name="T19" fmla="*/ 0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37"/>
              <a:gd name="T31" fmla="*/ 0 h 1940"/>
              <a:gd name="T32" fmla="*/ 4337 w 4337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37" h="1940">
                <a:moveTo>
                  <a:pt x="0" y="1940"/>
                </a:moveTo>
                <a:cubicBezTo>
                  <a:pt x="128" y="1836"/>
                  <a:pt x="257" y="1732"/>
                  <a:pt x="415" y="1711"/>
                </a:cubicBezTo>
                <a:cubicBezTo>
                  <a:pt x="573" y="1690"/>
                  <a:pt x="788" y="1886"/>
                  <a:pt x="949" y="1813"/>
                </a:cubicBezTo>
                <a:cubicBezTo>
                  <a:pt x="1110" y="1740"/>
                  <a:pt x="1227" y="1371"/>
                  <a:pt x="1381" y="1271"/>
                </a:cubicBezTo>
                <a:cubicBezTo>
                  <a:pt x="1535" y="1171"/>
                  <a:pt x="1718" y="1311"/>
                  <a:pt x="1872" y="1212"/>
                </a:cubicBezTo>
                <a:cubicBezTo>
                  <a:pt x="2026" y="1113"/>
                  <a:pt x="2123" y="770"/>
                  <a:pt x="2304" y="678"/>
                </a:cubicBezTo>
                <a:cubicBezTo>
                  <a:pt x="2485" y="586"/>
                  <a:pt x="2795" y="698"/>
                  <a:pt x="2957" y="661"/>
                </a:cubicBezTo>
                <a:cubicBezTo>
                  <a:pt x="3119" y="624"/>
                  <a:pt x="3169" y="462"/>
                  <a:pt x="3279" y="458"/>
                </a:cubicBezTo>
                <a:cubicBezTo>
                  <a:pt x="3389" y="454"/>
                  <a:pt x="3441" y="712"/>
                  <a:pt x="3617" y="636"/>
                </a:cubicBezTo>
                <a:cubicBezTo>
                  <a:pt x="3793" y="560"/>
                  <a:pt x="4214" y="87"/>
                  <a:pt x="4337" y="0"/>
                </a:cubicBezTo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2616200" y="4725144"/>
            <a:ext cx="5052144" cy="950689"/>
          </a:xfrm>
          <a:custGeom>
            <a:avLst/>
            <a:gdLst>
              <a:gd name="T0" fmla="*/ 0 w 4337"/>
              <a:gd name="T1" fmla="*/ 2147483647 h 1940"/>
              <a:gd name="T2" fmla="*/ 2147483647 w 4337"/>
              <a:gd name="T3" fmla="*/ 2147483647 h 1940"/>
              <a:gd name="T4" fmla="*/ 2147483647 w 4337"/>
              <a:gd name="T5" fmla="*/ 2147483647 h 1940"/>
              <a:gd name="T6" fmla="*/ 2147483647 w 4337"/>
              <a:gd name="T7" fmla="*/ 2147483647 h 1940"/>
              <a:gd name="T8" fmla="*/ 2147483647 w 4337"/>
              <a:gd name="T9" fmla="*/ 2147483647 h 1940"/>
              <a:gd name="T10" fmla="*/ 2147483647 w 4337"/>
              <a:gd name="T11" fmla="*/ 2147483647 h 1940"/>
              <a:gd name="T12" fmla="*/ 2147483647 w 4337"/>
              <a:gd name="T13" fmla="*/ 2147483647 h 1940"/>
              <a:gd name="T14" fmla="*/ 2147483647 w 4337"/>
              <a:gd name="T15" fmla="*/ 2147483647 h 1940"/>
              <a:gd name="T16" fmla="*/ 2147483647 w 4337"/>
              <a:gd name="T17" fmla="*/ 2147483647 h 1940"/>
              <a:gd name="T18" fmla="*/ 2147483647 w 4337"/>
              <a:gd name="T19" fmla="*/ 0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37"/>
              <a:gd name="T31" fmla="*/ 0 h 1940"/>
              <a:gd name="T32" fmla="*/ 4337 w 4337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37" h="1940">
                <a:moveTo>
                  <a:pt x="0" y="1940"/>
                </a:moveTo>
                <a:cubicBezTo>
                  <a:pt x="128" y="1836"/>
                  <a:pt x="257" y="1732"/>
                  <a:pt x="415" y="1711"/>
                </a:cubicBezTo>
                <a:cubicBezTo>
                  <a:pt x="573" y="1690"/>
                  <a:pt x="788" y="1886"/>
                  <a:pt x="949" y="1813"/>
                </a:cubicBezTo>
                <a:cubicBezTo>
                  <a:pt x="1110" y="1740"/>
                  <a:pt x="1227" y="1371"/>
                  <a:pt x="1381" y="1271"/>
                </a:cubicBezTo>
                <a:cubicBezTo>
                  <a:pt x="1535" y="1171"/>
                  <a:pt x="1718" y="1311"/>
                  <a:pt x="1872" y="1212"/>
                </a:cubicBezTo>
                <a:cubicBezTo>
                  <a:pt x="2026" y="1113"/>
                  <a:pt x="2123" y="770"/>
                  <a:pt x="2304" y="678"/>
                </a:cubicBezTo>
                <a:cubicBezTo>
                  <a:pt x="2485" y="586"/>
                  <a:pt x="2795" y="698"/>
                  <a:pt x="2957" y="661"/>
                </a:cubicBezTo>
                <a:cubicBezTo>
                  <a:pt x="3119" y="624"/>
                  <a:pt x="3169" y="462"/>
                  <a:pt x="3279" y="458"/>
                </a:cubicBezTo>
                <a:cubicBezTo>
                  <a:pt x="3389" y="454"/>
                  <a:pt x="3441" y="712"/>
                  <a:pt x="3617" y="636"/>
                </a:cubicBezTo>
                <a:cubicBezTo>
                  <a:pt x="3793" y="560"/>
                  <a:pt x="4214" y="87"/>
                  <a:pt x="4337" y="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pt-BR" dirty="0"/>
          </a:p>
        </p:txBody>
      </p:sp>
      <p:sp>
        <p:nvSpPr>
          <p:cNvPr id="49159" name="Line 17"/>
          <p:cNvSpPr>
            <a:spLocks noChangeShapeType="1"/>
          </p:cNvSpPr>
          <p:nvPr/>
        </p:nvSpPr>
        <p:spPr bwMode="auto">
          <a:xfrm>
            <a:off x="2483768" y="5661247"/>
            <a:ext cx="5040559" cy="145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160" name="Line 22"/>
          <p:cNvSpPr>
            <a:spLocks noChangeShapeType="1"/>
          </p:cNvSpPr>
          <p:nvPr/>
        </p:nvSpPr>
        <p:spPr bwMode="auto">
          <a:xfrm flipH="1">
            <a:off x="2471961" y="2132855"/>
            <a:ext cx="11808" cy="35429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2452911" y="5702201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b="1" dirty="0"/>
              <a:t>Ingresso</a:t>
            </a:r>
          </a:p>
        </p:txBody>
      </p:sp>
      <p:sp>
        <p:nvSpPr>
          <p:cNvPr id="49162" name="Text Box 19"/>
          <p:cNvSpPr txBox="1">
            <a:spLocks noChangeArrowheads="1"/>
          </p:cNvSpPr>
          <p:nvPr/>
        </p:nvSpPr>
        <p:spPr bwMode="auto">
          <a:xfrm>
            <a:off x="4572000" y="5727681"/>
            <a:ext cx="1098378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i="1" dirty="0" smtClean="0"/>
              <a:t>Acumulação</a:t>
            </a:r>
            <a:endParaRPr lang="pt-BR" altLang="pt-BR" sz="1200" i="1" dirty="0"/>
          </a:p>
        </p:txBody>
      </p:sp>
      <p:sp>
        <p:nvSpPr>
          <p:cNvPr id="49163" name="Text Box 23"/>
          <p:cNvSpPr txBox="1">
            <a:spLocks noChangeArrowheads="1"/>
          </p:cNvSpPr>
          <p:nvPr/>
        </p:nvSpPr>
        <p:spPr bwMode="auto">
          <a:xfrm rot="-5400000">
            <a:off x="1372617" y="4129782"/>
            <a:ext cx="192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b="1" dirty="0"/>
              <a:t>Resultado</a:t>
            </a:r>
          </a:p>
        </p:txBody>
      </p:sp>
      <p:sp>
        <p:nvSpPr>
          <p:cNvPr id="49164" name="Text Box 19"/>
          <p:cNvSpPr txBox="1">
            <a:spLocks noChangeArrowheads="1"/>
          </p:cNvSpPr>
          <p:nvPr/>
        </p:nvSpPr>
        <p:spPr bwMode="auto">
          <a:xfrm>
            <a:off x="6352753" y="5714901"/>
            <a:ext cx="1171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i="1" dirty="0"/>
              <a:t>Aposentadoria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333375"/>
            <a:ext cx="8712968" cy="685800"/>
          </a:xfrm>
        </p:spPr>
        <p:txBody>
          <a:bodyPr/>
          <a:lstStyle/>
          <a:p>
            <a:r>
              <a:rPr lang="pt-BR" b="1" dirty="0" smtClean="0"/>
              <a:t>ENTENDA, ACOMPANHE e PARTICIPE!</a:t>
            </a:r>
            <a:endParaRPr lang="pt-BR" b="1" dirty="0"/>
          </a:p>
        </p:txBody>
      </p:sp>
      <p:pic>
        <p:nvPicPr>
          <p:cNvPr id="1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327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8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44624"/>
            <a:ext cx="7766248" cy="715962"/>
          </a:xfrm>
          <a:noFill/>
          <a:ln/>
        </p:spPr>
        <p:txBody>
          <a:bodyPr/>
          <a:lstStyle/>
          <a:p>
            <a:pPr lvl="2" algn="ctr">
              <a:lnSpc>
                <a:spcPct val="150000"/>
              </a:lnSpc>
            </a:pPr>
            <a:r>
              <a:rPr lang="pt-BR" altLang="pt-BR" sz="4400" b="1" dirty="0" smtClean="0"/>
              <a:t>CONTATOS</a:t>
            </a:r>
            <a:endParaRPr lang="pt-BR" altLang="pt-BR" b="1" kern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5" y="692696"/>
            <a:ext cx="9018965" cy="16232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2160240" cy="1400556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47352" y="2648122"/>
            <a:ext cx="5578418" cy="15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</a:rPr>
              <a:t>Rua </a:t>
            </a:r>
            <a:r>
              <a:rPr lang="pt-BR" altLang="pt-BR" sz="2000" dirty="0" err="1" smtClean="0">
                <a:ea typeface="ＭＳ Ｐゴシック" panose="020B0600070205080204" pitchFamily="34" charset="-128"/>
              </a:rPr>
              <a:t>Dna</a:t>
            </a:r>
            <a:r>
              <a:rPr lang="pt-BR" altLang="pt-BR" sz="2000" dirty="0" smtClean="0">
                <a:ea typeface="ＭＳ Ｐゴシック" panose="020B0600070205080204" pitchFamily="34" charset="-128"/>
              </a:rPr>
              <a:t>. Maria Pêra, 59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</a:rPr>
              <a:t>São Judas – São Paulo – SP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</a:rPr>
              <a:t>04303-140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9786"/>
            <a:ext cx="1728192" cy="1375596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491880" y="4623527"/>
            <a:ext cx="5578418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</a:rPr>
              <a:t>11 – 5585-0733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44" y="5301208"/>
            <a:ext cx="1412776" cy="1412776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60304" y="5301208"/>
            <a:ext cx="3592016" cy="9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dirty="0" smtClean="0">
                <a:ea typeface="ＭＳ Ｐゴシック" panose="020B0600070205080204" pitchFamily="34" charset="-128"/>
                <a:hlinkClick r:id="rId6"/>
              </a:rPr>
              <a:t>suprev@suprev.com.br</a:t>
            </a:r>
            <a:endParaRPr lang="pt-BR" altLang="pt-BR" sz="2000" dirty="0" smtClean="0">
              <a:ea typeface="ＭＳ Ｐゴシック" panose="020B0600070205080204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pt-BR" altLang="pt-BR" sz="2000" b="1" dirty="0" smtClean="0">
                <a:ea typeface="ＭＳ Ｐゴシック" panose="020B0600070205080204" pitchFamily="34" charset="-128"/>
                <a:hlinkClick r:id="rId7"/>
              </a:rPr>
              <a:t>www.suprev.com.br</a:t>
            </a: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85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838200" y="1997074"/>
            <a:ext cx="7118176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108000" lvl="2" algn="ctr">
              <a:lnSpc>
                <a:spcPct val="150000"/>
              </a:lnSpc>
              <a:buClrTx/>
            </a:pPr>
            <a:r>
              <a:rPr lang="pt-BR" altLang="pt-BR" sz="44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CUSTEIO DO PLANO I</a:t>
            </a:r>
            <a:endParaRPr lang="pt-BR" altLang="pt-BR" sz="44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n-GB" altLang="pt-BR" sz="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2286000"/>
            <a:ext cx="1524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458788" y="5184775"/>
            <a:ext cx="199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4391025" y="518477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6570663" y="5184775"/>
            <a:ext cx="204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grpSp>
        <p:nvGrpSpPr>
          <p:cNvPr id="128006" name="Group 5"/>
          <p:cNvGrpSpPr>
            <a:grpSpLocks/>
          </p:cNvGrpSpPr>
          <p:nvPr/>
        </p:nvGrpSpPr>
        <p:grpSpPr bwMode="auto">
          <a:xfrm>
            <a:off x="500063" y="1646238"/>
            <a:ext cx="8167687" cy="3538537"/>
            <a:chOff x="315" y="1037"/>
            <a:chExt cx="5145" cy="2229"/>
          </a:xfrm>
        </p:grpSpPr>
        <p:sp>
          <p:nvSpPr>
            <p:cNvPr id="128009" name="AutoShape 6"/>
            <p:cNvSpPr>
              <a:spLocks noChangeArrowheads="1"/>
            </p:cNvSpPr>
            <p:nvPr/>
          </p:nvSpPr>
          <p:spPr bwMode="auto">
            <a:xfrm>
              <a:off x="4082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b="1" dirty="0" smtClean="0">
                  <a:ea typeface="MS PGothic" panose="020B0600070205080204" pitchFamily="34" charset="-128"/>
                </a:rPr>
                <a:t>Cisão Definitiva(**): 02/05/2018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0" name="AutoShape 7"/>
            <p:cNvSpPr>
              <a:spLocks noChangeArrowheads="1"/>
            </p:cNvSpPr>
            <p:nvPr/>
          </p:nvSpPr>
          <p:spPr bwMode="auto">
            <a:xfrm>
              <a:off x="281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Data Efetiva: 02/04/2018(*)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1" name="AutoShape 8"/>
            <p:cNvSpPr>
              <a:spLocks noChangeArrowheads="1"/>
            </p:cNvSpPr>
            <p:nvPr/>
          </p:nvSpPr>
          <p:spPr bwMode="auto">
            <a:xfrm>
              <a:off x="1577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Período de Migração: Até 03/03/2018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  <p:sp>
          <p:nvSpPr>
            <p:cNvPr id="128012" name="AutoShape 9"/>
            <p:cNvSpPr>
              <a:spLocks noChangeArrowheads="1"/>
            </p:cNvSpPr>
            <p:nvPr/>
          </p:nvSpPr>
          <p:spPr bwMode="auto">
            <a:xfrm>
              <a:off x="315" y="1037"/>
              <a:ext cx="1378" cy="2229"/>
            </a:xfrm>
            <a:prstGeom prst="homePlate">
              <a:avLst>
                <a:gd name="adj" fmla="val 25000"/>
              </a:avLst>
            </a:prstGeom>
            <a:solidFill>
              <a:srgbClr val="DDDDDD"/>
            </a:solidFill>
            <a:ln w="28575">
              <a:solidFill>
                <a:srgbClr val="E6503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4625">
                <a:spcBef>
                  <a:spcPct val="20000"/>
                </a:spcBef>
                <a:spcAft>
                  <a:spcPts val="600"/>
                </a:spcAft>
                <a:buClr>
                  <a:srgbClr val="E65032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600"/>
                </a:spcAft>
                <a:buClr>
                  <a:srgbClr val="989898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60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t-BR" altLang="pt-BR" sz="1600" dirty="0" smtClean="0">
                  <a:ea typeface="MS PGothic" panose="020B0600070205080204" pitchFamily="34" charset="-128"/>
                </a:rPr>
                <a:t>Plantão de Atendimento: Novembro e Dezembro /2017</a:t>
              </a:r>
              <a:endParaRPr lang="pt-BR" altLang="pt-BR" sz="1600" b="1" dirty="0">
                <a:ea typeface="MS PGothic" panose="020B0600070205080204" pitchFamily="34" charset="-128"/>
              </a:endParaRPr>
            </a:p>
          </p:txBody>
        </p:sp>
      </p:grp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2520950" y="5207000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200" dirty="0">
              <a:ea typeface="MS PGothic" panose="020B0600070205080204" pitchFamily="34" charset="-12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PRINCIPAIS DATAS PRAZOS</a:t>
            </a:r>
            <a:endParaRPr lang="en-GB" b="1" dirty="0"/>
          </a:p>
        </p:txBody>
      </p:sp>
      <p:sp>
        <p:nvSpPr>
          <p:cNvPr id="15" name="Retângulo 14"/>
          <p:cNvSpPr/>
          <p:nvPr/>
        </p:nvSpPr>
        <p:spPr>
          <a:xfrm>
            <a:off x="323528" y="5193746"/>
            <a:ext cx="7488832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latin typeface="+mj-lt"/>
              </a:rPr>
              <a:t>(*)Liquidação de todos os compromissos entre Planos</a:t>
            </a:r>
          </a:p>
          <a:p>
            <a:r>
              <a:rPr lang="pt-BR" altLang="pt-BR" sz="1400" dirty="0" smtClean="0">
                <a:latin typeface="+mj-lt"/>
              </a:rPr>
              <a:t>(**) Desvinculação Definitiva entre os Planos</a:t>
            </a:r>
            <a:endParaRPr lang="pt-BR" altLang="pt-BR" sz="1400" dirty="0">
              <a:latin typeface="+mj-lt"/>
            </a:endParaRPr>
          </a:p>
        </p:txBody>
      </p:sp>
      <p:sp>
        <p:nvSpPr>
          <p:cNvPr id="14" name="Elipse 4"/>
          <p:cNvSpPr/>
          <p:nvPr/>
        </p:nvSpPr>
        <p:spPr>
          <a:xfrm rot="2129434">
            <a:off x="7984803" y="49455"/>
            <a:ext cx="1322285" cy="9793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Cont...</a:t>
            </a:r>
            <a:endParaRPr lang="pt-BR" sz="1800" kern="1200" dirty="0"/>
          </a:p>
        </p:txBody>
      </p:sp>
    </p:spTree>
    <p:extLst>
      <p:ext uri="{BB962C8B-B14F-4D97-AF65-F5344CB8AC3E}">
        <p14:creationId xmlns:p14="http://schemas.microsoft.com/office/powerpoint/2010/main" val="1015879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116632"/>
            <a:ext cx="89646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defRPr/>
            </a:pPr>
            <a:r>
              <a:rPr lang="pt-BR" altLang="pt-B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 É O </a:t>
            </a:r>
            <a:r>
              <a:rPr lang="pt-BR" altLang="pt-BR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PLANO?</a:t>
            </a:r>
            <a:endParaRPr lang="pt-BR" altLang="pt-BR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08720"/>
            <a:ext cx="9072116" cy="547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0800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pt-BR" sz="2600" dirty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PLANO DE ACUMULAÇÃO DE </a:t>
            </a:r>
            <a:r>
              <a:rPr 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RECURSOS</a:t>
            </a:r>
            <a:r>
              <a:rPr lang="pt-BR" altLang="pt-BR" sz="2600" dirty="0">
                <a:solidFill>
                  <a:srgbClr val="663300"/>
                </a:solidFill>
              </a:rPr>
              <a:t> ESTRUTURADO NA MODALIDADE DE CONTRIBUIÇÃO DEFINIDA – CD</a:t>
            </a:r>
            <a:r>
              <a:rPr 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, </a:t>
            </a:r>
            <a:r>
              <a:rPr lang="pt-BR" sz="2600" dirty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ONDE O BENEFÍCIO </a:t>
            </a:r>
            <a:r>
              <a:rPr 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SERÁ </a:t>
            </a:r>
            <a:r>
              <a:rPr lang="pt-BR" altLang="pt-BR" sz="26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CONHECIDO SOMENTE NA DATA DA APOSENTADORIA E DEPENDE DE 3 FATORES:</a:t>
            </a:r>
          </a:p>
          <a:p>
            <a:pPr marL="10800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pt-BR" sz="2000" dirty="0">
              <a:latin typeface="+mj-lt"/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73078" y="4869161"/>
            <a:ext cx="2051050" cy="136815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Tempo de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acumulação das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contribuições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35186" y="4866977"/>
            <a:ext cx="2052638" cy="137033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 algn="ctr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Volume das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Contribuições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Aportadas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335786" y="4869160"/>
            <a:ext cx="2052638" cy="13681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Rentabilidade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obtida com a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Aplicação</a:t>
            </a:r>
            <a:endParaRPr lang="pt-BR" altLang="pt-B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financeira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136293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Conde1\AppData\Local\Microsoft\Windows\INetCache\IE\HVT8CTF8\sifra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4" y="3284984"/>
            <a:ext cx="1285060" cy="15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onde1\AppData\Local\Microsoft\Windows\INetCache\IE\HVT8CTF8\economy-_tree_growing_from_money_blo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1" y="3284984"/>
            <a:ext cx="1555409" cy="15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55000" y="6237288"/>
            <a:ext cx="503238" cy="27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17958F-6F0F-4390-B997-03F4DCC3C49E}" type="slidenum">
              <a:rPr lang="en-GB" altLang="pt-BR" sz="8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GB" altLang="pt-BR" sz="800" dirty="0" smtClean="0"/>
          </a:p>
        </p:txBody>
      </p:sp>
    </p:spTree>
    <p:extLst>
      <p:ext uri="{BB962C8B-B14F-4D97-AF65-F5344CB8AC3E}">
        <p14:creationId xmlns:p14="http://schemas.microsoft.com/office/powerpoint/2010/main" val="4080102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37" name="Freeform 233"/>
          <p:cNvSpPr>
            <a:spLocks/>
          </p:cNvSpPr>
          <p:nvPr/>
        </p:nvSpPr>
        <p:spPr bwMode="auto">
          <a:xfrm>
            <a:off x="661988" y="250507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00949" name="Freeform 245"/>
          <p:cNvSpPr>
            <a:spLocks/>
          </p:cNvSpPr>
          <p:nvPr/>
        </p:nvSpPr>
        <p:spPr bwMode="auto">
          <a:xfrm>
            <a:off x="557213" y="289242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572255" y="3943655"/>
            <a:ext cx="2051050" cy="173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pt-BR" altLang="pt-B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Outras </a:t>
            </a: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Empresas 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0"/>
              </a:spcBef>
              <a:buClrTx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 </a:t>
            </a:r>
            <a:r>
              <a:rPr lang="pt-BR" altLang="pt-B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Sistema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 </a:t>
            </a:r>
            <a:r>
              <a:rPr lang="pt-BR" altLang="pt-B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aderirem </a:t>
            </a: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ao</a:t>
            </a:r>
          </a:p>
          <a:p>
            <a:pPr>
              <a:spcBef>
                <a:spcPct val="0"/>
              </a:spcBef>
              <a:buClrTx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Plano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762000" y="3932238"/>
            <a:ext cx="2153816" cy="173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 algn="ctr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Aos empregados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Admitidos após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implantação do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Plano ou aqueles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ainda sem Plano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6394452" y="3930650"/>
            <a:ext cx="2209996" cy="173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E033">
                  <a:alpha val="20000"/>
                </a:srgbClr>
              </a:gs>
            </a:gsLst>
            <a:lin ang="5400000" scaled="1"/>
          </a:gradFill>
          <a:ln w="19050">
            <a:solidFill>
              <a:srgbClr val="D4E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77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Migração dos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Participantes 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Assistidos do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Plano Misto</a:t>
            </a:r>
            <a:endParaRPr lang="pt-BR" altLang="pt-BR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1095" name="Rectangle 391"/>
          <p:cNvSpPr>
            <a:spLocks noGrp="1" noChangeArrowheads="1"/>
          </p:cNvSpPr>
          <p:nvPr>
            <p:ph type="title"/>
          </p:nvPr>
        </p:nvSpPr>
        <p:spPr>
          <a:xfrm>
            <a:off x="-108520" y="552798"/>
            <a:ext cx="9505056" cy="715962"/>
          </a:xfrm>
        </p:spPr>
        <p:txBody>
          <a:bodyPr/>
          <a:lstStyle/>
          <a:p>
            <a:pPr algn="ctr">
              <a:lnSpc>
                <a:spcPct val="150000"/>
              </a:lnSpc>
              <a:buSzPct val="75000"/>
            </a:pPr>
            <a:r>
              <a:rPr lang="pt-BR" altLang="pt-BR" b="1" kern="1200" dirty="0" smtClean="0"/>
              <a:t>A QUEM SE DESTINA O                                PLANO FECOMÉRCIO MG I?</a:t>
            </a:r>
            <a:endParaRPr lang="en-US" altLang="pt-BR" b="1" kern="1200" dirty="0"/>
          </a:p>
        </p:txBody>
      </p:sp>
      <p:pic>
        <p:nvPicPr>
          <p:cNvPr id="17" name="Picture 22" descr="participant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386" y="2276872"/>
            <a:ext cx="1960829" cy="1705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2" descr="C:\Users\Conde1\AppData\Local\Microsoft\Windows\INetCache\IE\IDXSNN0M\Talent-Magne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54" y="2447062"/>
            <a:ext cx="2042733" cy="1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3" y="1772816"/>
            <a:ext cx="2875279" cy="23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5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onde1\AppData\Local\Microsoft\Windows\INetCache\IE\SXP2HGD3\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6666">
            <a:off x="2767013" y="2359025"/>
            <a:ext cx="37687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179388" y="4221163"/>
            <a:ext cx="1944687" cy="1656110"/>
          </a:xfrm>
          <a:prstGeom prst="cloudCallout">
            <a:avLst>
              <a:gd name="adj1" fmla="val 89611"/>
              <a:gd name="adj2" fmla="val -3764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227763" y="1909763"/>
            <a:ext cx="2808287" cy="1374775"/>
          </a:xfrm>
          <a:prstGeom prst="cloudCallout">
            <a:avLst>
              <a:gd name="adj1" fmla="val -68185"/>
              <a:gd name="adj2" fmla="val 5590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 rot="1754011">
            <a:off x="7100501" y="3726899"/>
            <a:ext cx="1992741" cy="1776934"/>
          </a:xfrm>
          <a:prstGeom prst="cloudCallout">
            <a:avLst>
              <a:gd name="adj1" fmla="val -90278"/>
              <a:gd name="adj2" fmla="val 40120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07949" y="2276872"/>
            <a:ext cx="2735859" cy="1293416"/>
          </a:xfrm>
          <a:prstGeom prst="cloudCallout">
            <a:avLst>
              <a:gd name="adj1" fmla="val 90120"/>
              <a:gd name="adj2" fmla="val 62245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5323855" y="746274"/>
            <a:ext cx="2776537" cy="1098550"/>
          </a:xfrm>
          <a:prstGeom prst="cloudCallout">
            <a:avLst>
              <a:gd name="adj1" fmla="val -51713"/>
              <a:gd name="adj2" fmla="val 10953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06933" y="2420888"/>
            <a:ext cx="2232819" cy="719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pt-BR" altLang="pt-BR" sz="1100" dirty="0" smtClean="0"/>
              <a:t>Controle </a:t>
            </a:r>
            <a:r>
              <a:rPr lang="pt-BR" altLang="pt-BR" sz="1100" dirty="0"/>
              <a:t>do saldo de contas, concessão e manutenção de benefícios e </a:t>
            </a:r>
            <a:r>
              <a:rPr lang="pt-BR" altLang="pt-BR" sz="1100" dirty="0" smtClean="0"/>
              <a:t>resgates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07504" y="4437112"/>
            <a:ext cx="1655762" cy="719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pt-BR" sz="1100" b="1" kern="0" dirty="0" smtClean="0"/>
              <a:t>Conselhos Deliberativo e Fiscal, Diretoria e  Corpo Técnico Especializado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6588125" y="2205038"/>
            <a:ext cx="2088331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altLang="pt-BR" sz="1100" kern="0" dirty="0"/>
              <a:t>Relatórios G</a:t>
            </a:r>
            <a:r>
              <a:rPr lang="pt-BR" altLang="pt-BR" sz="1100" kern="0" dirty="0" smtClean="0"/>
              <a:t>erenciais, de investimentos,  informativos </a:t>
            </a:r>
            <a:r>
              <a:rPr lang="pt-BR" altLang="pt-BR" sz="1100" kern="0" dirty="0"/>
              <a:t>e </a:t>
            </a:r>
            <a:r>
              <a:rPr lang="pt-BR" altLang="pt-BR" sz="1100" kern="0" dirty="0" smtClean="0"/>
              <a:t>Site</a:t>
            </a:r>
            <a:endParaRPr lang="en-US" altLang="pt-BR" sz="1100" kern="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804248" y="4222031"/>
            <a:ext cx="2376164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pt-BR" sz="1100" b="1" kern="0" dirty="0" smtClean="0"/>
              <a:t>Simuladores</a:t>
            </a:r>
            <a:r>
              <a:rPr lang="en-US" altLang="pt-BR" sz="1100" kern="0" dirty="0" smtClean="0"/>
              <a:t>, </a:t>
            </a:r>
            <a:r>
              <a:rPr lang="pt-BR" altLang="pt-BR" sz="1100" dirty="0"/>
              <a:t>Rendimento </a:t>
            </a:r>
            <a:r>
              <a:rPr lang="pt-BR" altLang="pt-BR" sz="1100" dirty="0" smtClean="0"/>
              <a:t>Anual – IR,  Extratos e Atendimento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580187" y="980083"/>
            <a:ext cx="2160165" cy="72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  <a:defRPr/>
            </a:pPr>
            <a:r>
              <a:rPr lang="pt-BR" altLang="pt-BR" sz="1100" dirty="0"/>
              <a:t>Sistemas informatizados de </a:t>
            </a:r>
            <a:r>
              <a:rPr lang="pt-BR" altLang="pt-BR" sz="1100" dirty="0" smtClean="0"/>
              <a:t>controles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38926" name="Retângulo 37"/>
          <p:cNvSpPr>
            <a:spLocks noChangeArrowheads="1"/>
          </p:cNvSpPr>
          <p:nvPr/>
        </p:nvSpPr>
        <p:spPr bwMode="auto">
          <a:xfrm>
            <a:off x="3388370" y="4581598"/>
            <a:ext cx="103961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+7 Planos</a:t>
            </a:r>
            <a:endParaRPr lang="pt-BR" altLang="pt-BR" sz="1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8927" name="Retângulo 38"/>
          <p:cNvSpPr>
            <a:spLocks noChangeArrowheads="1"/>
          </p:cNvSpPr>
          <p:nvPr/>
        </p:nvSpPr>
        <p:spPr bwMode="auto">
          <a:xfrm rot="-364237">
            <a:off x="5787744" y="3932773"/>
            <a:ext cx="1368425" cy="2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800" dirty="0" smtClean="0">
                <a:solidFill>
                  <a:srgbClr val="00B0F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Entidade Fechada</a:t>
            </a:r>
            <a:endParaRPr lang="pt-BR" altLang="pt-BR" sz="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28" name="Retângulo 39"/>
          <p:cNvSpPr>
            <a:spLocks noChangeArrowheads="1"/>
          </p:cNvSpPr>
          <p:nvPr/>
        </p:nvSpPr>
        <p:spPr bwMode="auto">
          <a:xfrm rot="356073">
            <a:off x="2707813" y="3853325"/>
            <a:ext cx="1368425" cy="2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800" dirty="0" smtClean="0">
                <a:solidFill>
                  <a:srgbClr val="00B0F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Entidade Fechada</a:t>
            </a:r>
            <a:endParaRPr lang="pt-BR" altLang="pt-BR" sz="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rot="20892562">
            <a:off x="1337031" y="1064317"/>
            <a:ext cx="3344686" cy="1098550"/>
          </a:xfrm>
          <a:prstGeom prst="cloudCallout">
            <a:avLst>
              <a:gd name="adj1" fmla="val 12606"/>
              <a:gd name="adj2" fmla="val 120088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1547813" y="1340123"/>
            <a:ext cx="2232099" cy="72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pt-BR" sz="1100" b="1" kern="0" dirty="0" smtClean="0"/>
              <a:t>Melhor </a:t>
            </a:r>
            <a:r>
              <a:rPr lang="en-US" altLang="pt-BR" sz="1100" kern="0" dirty="0"/>
              <a:t>d</a:t>
            </a:r>
            <a:r>
              <a:rPr lang="en-US" altLang="pt-BR" sz="1100" b="1" kern="0" dirty="0" smtClean="0"/>
              <a:t>iluição dos </a:t>
            </a:r>
            <a:r>
              <a:rPr lang="en-US" altLang="pt-BR" sz="1100" b="1" kern="0" dirty="0"/>
              <a:t>C</a:t>
            </a:r>
            <a:r>
              <a:rPr lang="en-US" altLang="pt-BR" sz="1100" b="1" kern="0" dirty="0" smtClean="0"/>
              <a:t>ustos Administrativos entre os diversos Planos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-28575"/>
            <a:ext cx="7772400" cy="99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pt-BR" altLang="pt-BR" sz="4000" b="1" dirty="0" smtClean="0"/>
              <a:t>QUEM ADMINISTRA?</a:t>
            </a:r>
            <a:endParaRPr lang="pt-BR" altLang="pt-BR" sz="4000" b="1" dirty="0"/>
          </a:p>
        </p:txBody>
      </p:sp>
      <p:sp>
        <p:nvSpPr>
          <p:cNvPr id="20" name="Retângulo 37"/>
          <p:cNvSpPr>
            <a:spLocks noChangeArrowheads="1"/>
          </p:cNvSpPr>
          <p:nvPr/>
        </p:nvSpPr>
        <p:spPr bwMode="auto">
          <a:xfrm>
            <a:off x="4708878" y="4843260"/>
            <a:ext cx="172381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—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2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FECOMÉRCIO MG-I</a:t>
            </a:r>
            <a:endParaRPr lang="pt-BR" altLang="pt-BR" sz="1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5117">
            <a:off x="5518637" y="4273031"/>
            <a:ext cx="437753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3065">
            <a:off x="3648255" y="4124636"/>
            <a:ext cx="6588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21"/>
          <p:cNvSpPr>
            <a:spLocks noChangeArrowheads="1"/>
          </p:cNvSpPr>
          <p:nvPr/>
        </p:nvSpPr>
        <p:spPr bwMode="auto">
          <a:xfrm rot="1933729">
            <a:off x="5748879" y="5419129"/>
            <a:ext cx="2776537" cy="1098550"/>
          </a:xfrm>
          <a:prstGeom prst="cloudCallout">
            <a:avLst>
              <a:gd name="adj1" fmla="val -51713"/>
              <a:gd name="adj2" fmla="val 10953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pt-BR" altLang="pt-BR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07453">
            <a:off x="5878804" y="5568983"/>
            <a:ext cx="2160165" cy="72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  <a:defRPr/>
            </a:pPr>
            <a:r>
              <a:rPr lang="pt-BR" altLang="pt-BR" sz="1100" dirty="0" smtClean="0"/>
              <a:t>Equipe Técnica com alto grau de especialização</a:t>
            </a:r>
            <a:endParaRPr lang="en-US" altLang="pt-BR" sz="1100" b="1" kern="0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03" y="5689998"/>
            <a:ext cx="3330289" cy="9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7" grpId="0"/>
      <p:bldP spid="38928" grpId="0"/>
      <p:bldP spid="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44624"/>
            <a:ext cx="8568952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PONTOS CHAVES DO PLANO</a:t>
            </a:r>
            <a:endParaRPr lang="en-GB" b="1" dirty="0"/>
          </a:p>
        </p:txBody>
      </p:sp>
      <p:graphicFrame>
        <p:nvGraphicFramePr>
          <p:cNvPr id="7229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92837"/>
              </p:ext>
            </p:extLst>
          </p:nvPr>
        </p:nvGraphicFramePr>
        <p:xfrm>
          <a:off x="683568" y="908720"/>
          <a:ext cx="8064896" cy="5364480"/>
        </p:xfrm>
        <a:graphic>
          <a:graphicData uri="http://schemas.openxmlformats.org/drawingml/2006/table">
            <a:tbl>
              <a:tblPr/>
              <a:tblGrid>
                <a:gridCol w="864096"/>
                <a:gridCol w="7200800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</a:rPr>
                        <a:t>1</a:t>
                      </a: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CONTRIBUIÇÕES PATRONAIS LIMITADAS. FACILITA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 PLANEJAMENTO ORÇAMENTÁRIO DAS PATROCINADORAS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RECURSOS INVESTIDOS DE FORMA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INSTITUCIONALIZADA: </a:t>
                      </a: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RENTABILIDADES TENDEM SER ACIMA DOS PADRÕES DO MERCADO FINANCEIRO</a:t>
                      </a:r>
                      <a:endParaRPr lang="pt-BR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2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b="0" dirty="0" smtClean="0">
                          <a:latin typeface="+mj-lt"/>
                        </a:rPr>
                        <a:t>É CONSIDERADO COMO PONTO DE PARTIDA PARA PADRONIZAÇÃO</a:t>
                      </a:r>
                      <a:r>
                        <a:rPr lang="pt-BR" sz="2000" b="0" baseline="0" dirty="0" smtClean="0">
                          <a:latin typeface="+mj-lt"/>
                        </a:rPr>
                        <a:t> DO PROGRAMA PREVIDENCIÁRIO DO SISTEMA FECOMÉRCIO MG</a:t>
                      </a:r>
                      <a:endParaRPr lang="pt-BR" sz="2000" b="0" dirty="0" smtClean="0">
                        <a:latin typeface="+mj-lt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radley Hand ITC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PLANO DE BENEFÍCIOS NÃO OFERECE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RISCOS ATUARIAIS (DÉFICITS). PLANO</a:t>
                      </a:r>
                      <a:r>
                        <a:rPr lang="pt-BR" altLang="pt-BR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MODERNO E</a:t>
                      </a:r>
                      <a:r>
                        <a:rPr lang="pt-BR" altLang="pt-BR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COMPATÍVEL COM O PROGRAMA PREVIDENCIÁRIO DO SISTEMA “S” NACIONAL</a:t>
                      </a:r>
                      <a:endParaRPr lang="pt-BR" sz="20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91440" marB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16263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Multiple European points — vertical"/>
  <p:tag name="TW_SHORTNAME" val="DATA POINTS"/>
  <p:tag name="TW_ASSOCIATEDSLIDES" val=""/>
  <p:tag name="TW_INNEWPRESENTATION" val="NO"/>
  <p:tag name="TW_ONINSERTSLIDEDLG" val="YES"/>
</p:tagLst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sign padrã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30540</TotalTime>
  <Words>2294</Words>
  <Application>Microsoft Office PowerPoint</Application>
  <PresentationFormat>Apresentação na tela (4:3)</PresentationFormat>
  <Paragraphs>504</Paragraphs>
  <Slides>44</Slides>
  <Notes>22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61" baseType="lpstr">
      <vt:lpstr>ＭＳ Ｐゴシック</vt:lpstr>
      <vt:lpstr>ＭＳ Ｐゴシック</vt:lpstr>
      <vt:lpstr>Arial</vt:lpstr>
      <vt:lpstr>Arial Black</vt:lpstr>
      <vt:lpstr>Bradley Hand ITC</vt:lpstr>
      <vt:lpstr>Calibri</vt:lpstr>
      <vt:lpstr>Comic Sans MS</vt:lpstr>
      <vt:lpstr>Monotype Sorts</vt:lpstr>
      <vt:lpstr>Segoe UI Black</vt:lpstr>
      <vt:lpstr>Symbol</vt:lpstr>
      <vt:lpstr>Times New Roman</vt:lpstr>
      <vt:lpstr>Verdana</vt:lpstr>
      <vt:lpstr>Wingdings</vt:lpstr>
      <vt:lpstr>Wingdings 2</vt:lpstr>
      <vt:lpstr>Design padrão</vt:lpstr>
      <vt:lpstr>Foto do Photo Editor</vt:lpstr>
      <vt:lpstr>Klip</vt:lpstr>
      <vt:lpstr>3</vt:lpstr>
      <vt:lpstr>Apresentação do PowerPoint</vt:lpstr>
      <vt:lpstr>PRINCIPAIS DATAS &amp; PRAZOS</vt:lpstr>
      <vt:lpstr>PRINCIPAIS DATAS &amp; PRAZOS</vt:lpstr>
      <vt:lpstr>PRINCIPAIS DATAS PRAZOS</vt:lpstr>
      <vt:lpstr>Apresentação do PowerPoint</vt:lpstr>
      <vt:lpstr>A QUEM SE DESTINA O                                PLANO FECOMÉRCIO MG I?</vt:lpstr>
      <vt:lpstr>QUEM ADMINISTRA?</vt:lpstr>
      <vt:lpstr>PONTOS CHAVES DO PLANO</vt:lpstr>
      <vt:lpstr>PONTOS CHAVES DO PLANO</vt:lpstr>
      <vt:lpstr>PONTOS CHAVES DO PLANO</vt:lpstr>
      <vt:lpstr> </vt:lpstr>
      <vt:lpstr>BENEFÍCIOS DO PLANO</vt:lpstr>
      <vt:lpstr>Formas de Recebimento: Aposentadorias</vt:lpstr>
      <vt:lpstr>Salário de Participação</vt:lpstr>
      <vt:lpstr>Apresentação do PowerPoint</vt:lpstr>
      <vt:lpstr>CONTRIBUIÇÕES DOS PARTICIPANTES</vt:lpstr>
      <vt:lpstr>CONTRIBUIÇÕES DO PATROCINADOR</vt:lpstr>
      <vt:lpstr>Resumo das contribuições</vt:lpstr>
      <vt:lpstr>CONTRIBUIÇÕES DA PATROCINADORA</vt:lpstr>
      <vt:lpstr>FUNDOS DE COTAS</vt:lpstr>
      <vt:lpstr>FUNDOS DE COTAS (cont.)</vt:lpstr>
      <vt:lpstr>INSTITUTOS OBRIGATÓRIOS</vt:lpstr>
      <vt:lpstr>OPÇÕES NO DESLIGAMENTO DA EMPRESA</vt:lpstr>
      <vt:lpstr>Apresentação do PowerPoint</vt:lpstr>
      <vt:lpstr> PROCESSOS MIGRATÓRIOS (somente para Participantes do Plano Misto de Benefícios)</vt:lpstr>
      <vt:lpstr>PROCESSOS MIGRATÓRIOS</vt:lpstr>
      <vt:lpstr>ESTÍMULOS PARA MIGRAÇÃO</vt:lpstr>
      <vt:lpstr>Transformação em Renda</vt:lpstr>
      <vt:lpstr>Participante Ativo (com Migração)</vt:lpstr>
      <vt:lpstr>Assistidos (com Migração)</vt:lpstr>
      <vt:lpstr>COMO DECIDIR?</vt:lpstr>
      <vt:lpstr>Apresentação do PowerPoint</vt:lpstr>
      <vt:lpstr>Apresentação do PowerPoint</vt:lpstr>
      <vt:lpstr>PRINCIPAIS DIFERENÇAS</vt:lpstr>
      <vt:lpstr>PRINCIPAIS DIFERENÇAS</vt:lpstr>
      <vt:lpstr>CARÊNCIAS</vt:lpstr>
      <vt:lpstr>TIPOS DE RENDAS</vt:lpstr>
      <vt:lpstr>INSTITUTOS</vt:lpstr>
      <vt:lpstr>GARANTIA BENEFÍCIO MÍNIMO</vt:lpstr>
      <vt:lpstr>Outras diferenças...</vt:lpstr>
      <vt:lpstr>ENTENDA, ACOMPANHE e PARTICIPE!</vt:lpstr>
      <vt:lpstr>CONTATOS</vt:lpstr>
      <vt:lpstr>Apresentação do PowerPoint</vt:lpstr>
    </vt:vector>
  </TitlesOfParts>
  <Company>Conde Consultoria Atuarial - CCA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Atuarial</dc:title>
  <dc:creator>Conde Consultoria Atuarial - CCA</dc:creator>
  <cp:lastModifiedBy>Waldner</cp:lastModifiedBy>
  <cp:revision>1532</cp:revision>
  <cp:lastPrinted>2017-01-23T11:30:29Z</cp:lastPrinted>
  <dcterms:created xsi:type="dcterms:W3CDTF">2000-12-07T14:23:18Z</dcterms:created>
  <dcterms:modified xsi:type="dcterms:W3CDTF">2017-11-13T12:32:37Z</dcterms:modified>
</cp:coreProperties>
</file>