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0" r:id="rId1"/>
  </p:sldMasterIdLst>
  <p:notesMasterIdLst>
    <p:notesMasterId r:id="rId42"/>
  </p:notesMasterIdLst>
  <p:handoutMasterIdLst>
    <p:handoutMasterId r:id="rId43"/>
  </p:handoutMasterIdLst>
  <p:sldIdLst>
    <p:sldId id="558" r:id="rId2"/>
    <p:sldId id="351" r:id="rId3"/>
    <p:sldId id="571" r:id="rId4"/>
    <p:sldId id="567" r:id="rId5"/>
    <p:sldId id="570" r:id="rId6"/>
    <p:sldId id="555" r:id="rId7"/>
    <p:sldId id="586" r:id="rId8"/>
    <p:sldId id="587" r:id="rId9"/>
    <p:sldId id="472" r:id="rId10"/>
    <p:sldId id="565" r:id="rId11"/>
    <p:sldId id="573" r:id="rId12"/>
    <p:sldId id="588" r:id="rId13"/>
    <p:sldId id="494" r:id="rId14"/>
    <p:sldId id="482" r:id="rId15"/>
    <p:sldId id="406" r:id="rId16"/>
    <p:sldId id="503" r:id="rId17"/>
    <p:sldId id="504" r:id="rId18"/>
    <p:sldId id="505" r:id="rId19"/>
    <p:sldId id="508" r:id="rId20"/>
    <p:sldId id="452" r:id="rId21"/>
    <p:sldId id="593" r:id="rId22"/>
    <p:sldId id="594" r:id="rId23"/>
    <p:sldId id="595" r:id="rId24"/>
    <p:sldId id="596" r:id="rId25"/>
    <p:sldId id="597" r:id="rId26"/>
    <p:sldId id="598" r:id="rId27"/>
    <p:sldId id="599" r:id="rId28"/>
    <p:sldId id="600" r:id="rId29"/>
    <p:sldId id="601" r:id="rId30"/>
    <p:sldId id="561" r:id="rId31"/>
    <p:sldId id="513" r:id="rId32"/>
    <p:sldId id="545" r:id="rId33"/>
    <p:sldId id="591" r:id="rId34"/>
    <p:sldId id="563" r:id="rId35"/>
    <p:sldId id="592" r:id="rId36"/>
    <p:sldId id="572" r:id="rId37"/>
    <p:sldId id="569" r:id="rId38"/>
    <p:sldId id="584" r:id="rId39"/>
    <p:sldId id="585" r:id="rId40"/>
    <p:sldId id="590" r:id="rId41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lnSpc>
        <a:spcPct val="120000"/>
      </a:lnSpc>
      <a:spcBef>
        <a:spcPct val="50000"/>
      </a:spcBef>
      <a:spcAft>
        <a:spcPct val="0"/>
      </a:spcAft>
      <a:buClr>
        <a:schemeClr val="accent2"/>
      </a:buClr>
      <a:buSzPct val="75000"/>
      <a:buFont typeface="Wingdings" pitchFamily="2" charset="2"/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50000"/>
      </a:spcBef>
      <a:spcAft>
        <a:spcPct val="0"/>
      </a:spcAft>
      <a:buClr>
        <a:schemeClr val="accent2"/>
      </a:buClr>
      <a:buSzPct val="75000"/>
      <a:buFont typeface="Wingdings" pitchFamily="2" charset="2"/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50000"/>
      </a:spcBef>
      <a:spcAft>
        <a:spcPct val="0"/>
      </a:spcAft>
      <a:buClr>
        <a:schemeClr val="accent2"/>
      </a:buClr>
      <a:buSzPct val="75000"/>
      <a:buFont typeface="Wingdings" pitchFamily="2" charset="2"/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50000"/>
      </a:spcBef>
      <a:spcAft>
        <a:spcPct val="0"/>
      </a:spcAft>
      <a:buClr>
        <a:schemeClr val="accent2"/>
      </a:buClr>
      <a:buSzPct val="75000"/>
      <a:buFont typeface="Wingdings" pitchFamily="2" charset="2"/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50000"/>
      </a:spcBef>
      <a:spcAft>
        <a:spcPct val="0"/>
      </a:spcAft>
      <a:buClr>
        <a:schemeClr val="accent2"/>
      </a:buClr>
      <a:buSzPct val="75000"/>
      <a:buFont typeface="Wingdings" pitchFamily="2" charset="2"/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5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2C0"/>
    <a:srgbClr val="339933"/>
    <a:srgbClr val="0000FF"/>
    <a:srgbClr val="008080"/>
    <a:srgbClr val="EBA801"/>
    <a:srgbClr val="093A80"/>
    <a:srgbClr val="0156BD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164" autoAdjust="0"/>
    <p:restoredTop sz="99276" autoAdjust="0"/>
  </p:normalViewPr>
  <p:slideViewPr>
    <p:cSldViewPr>
      <p:cViewPr varScale="1">
        <p:scale>
          <a:sx n="116" d="100"/>
          <a:sy n="116" d="100"/>
        </p:scale>
        <p:origin x="21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04"/>
    </p:cViewPr>
  </p:sorterViewPr>
  <p:notesViewPr>
    <p:cSldViewPr>
      <p:cViewPr varScale="1">
        <p:scale>
          <a:sx n="60" d="100"/>
          <a:sy n="60" d="100"/>
        </p:scale>
        <p:origin x="-3187" y="-67"/>
      </p:cViewPr>
      <p:guideLst>
        <p:guide orient="horz" pos="2925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27042" cy="463681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56398" y="3"/>
            <a:ext cx="3027042" cy="463681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r">
              <a:defRPr sz="1200"/>
            </a:lvl1pPr>
          </a:lstStyle>
          <a:p>
            <a:fld id="{C087E12C-98A6-47AC-AD7D-98A69061BA4C}" type="datetimeFigureOut">
              <a:rPr lang="pt-BR" smtClean="0"/>
              <a:pPr/>
              <a:t>07/12/2017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3"/>
          </p:nvPr>
        </p:nvSpPr>
        <p:spPr>
          <a:xfrm>
            <a:off x="3956398" y="8818580"/>
            <a:ext cx="3027042" cy="463681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r">
              <a:defRPr sz="1200"/>
            </a:lvl1pPr>
          </a:lstStyle>
          <a:p>
            <a:fld id="{37A898C8-85E6-405F-A339-FA7EBCC90550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2"/>
          </p:nvPr>
        </p:nvSpPr>
        <p:spPr>
          <a:xfrm>
            <a:off x="0" y="8818580"/>
            <a:ext cx="3027042" cy="463681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2106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700088"/>
            <a:ext cx="4632325" cy="3475037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102" y="4408809"/>
            <a:ext cx="5125567" cy="417893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03087" tIns="48107" rIns="103087" bIns="481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73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10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10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10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10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10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297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CD653B87-30D2-480E-A730-C195C3945040}" type="datetime2">
              <a:rPr lang="en-US" altLang="pt-BR"/>
              <a:pPr/>
              <a:t>Thursday, December 7,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47EE5F15-5C46-4426-AC1E-CF39CD8032CB}" type="slidenum">
              <a:rPr lang="en-US" altLang="pt-BR"/>
              <a:pPr/>
              <a:t>20</a:t>
            </a:fld>
            <a:endParaRPr lang="en-US" altLang="pt-BR" sz="1300" dirty="0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68315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99868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42426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DB75F46B-5278-4AA4-B7D9-53ED7B48276F}" type="datetime2">
              <a:rPr lang="en-US" altLang="pt-BR"/>
              <a:pPr/>
              <a:t>Thursday, December 7,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C8880677-7DA4-4637-97B8-1A149DA6C2A3}" type="slidenum">
              <a:rPr lang="en-US" altLang="pt-BR"/>
              <a:pPr/>
              <a:t>23</a:t>
            </a:fld>
            <a:endParaRPr lang="en-US" altLang="pt-BR" sz="1300" dirty="0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87998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DB75F46B-5278-4AA4-B7D9-53ED7B48276F}" type="datetime2">
              <a:rPr lang="en-US" altLang="pt-BR"/>
              <a:pPr/>
              <a:t>Thursday, December 7,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C8880677-7DA4-4637-97B8-1A149DA6C2A3}" type="slidenum">
              <a:rPr lang="en-US" altLang="pt-BR"/>
              <a:pPr/>
              <a:t>24</a:t>
            </a:fld>
            <a:endParaRPr lang="en-US" altLang="pt-BR" sz="1300" dirty="0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427565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DB75F46B-5278-4AA4-B7D9-53ED7B48276F}" type="datetime2">
              <a:rPr lang="en-US" altLang="pt-BR"/>
              <a:pPr/>
              <a:t>Thursday, December 7,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C8880677-7DA4-4637-97B8-1A149DA6C2A3}" type="slidenum">
              <a:rPr lang="en-US" altLang="pt-BR"/>
              <a:pPr/>
              <a:t>25</a:t>
            </a:fld>
            <a:endParaRPr lang="en-US" altLang="pt-BR" sz="1300" dirty="0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923378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DB75F46B-5278-4AA4-B7D9-53ED7B48276F}" type="datetime2">
              <a:rPr lang="en-US" altLang="pt-BR"/>
              <a:pPr/>
              <a:t>Thursday, December 7,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C8880677-7DA4-4637-97B8-1A149DA6C2A3}" type="slidenum">
              <a:rPr lang="en-US" altLang="pt-BR"/>
              <a:pPr/>
              <a:t>26</a:t>
            </a:fld>
            <a:endParaRPr lang="en-US" altLang="pt-BR" sz="1300" dirty="0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03091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DB75F46B-5278-4AA4-B7D9-53ED7B48276F}" type="datetime2">
              <a:rPr lang="en-US" altLang="pt-BR"/>
              <a:pPr/>
              <a:t>Thursday, December 7,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C8880677-7DA4-4637-97B8-1A149DA6C2A3}" type="slidenum">
              <a:rPr lang="en-US" altLang="pt-BR"/>
              <a:pPr/>
              <a:t>27</a:t>
            </a:fld>
            <a:endParaRPr lang="en-US" altLang="pt-BR" sz="1300" dirty="0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80449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DB75F46B-5278-4AA4-B7D9-53ED7B48276F}" type="datetime2">
              <a:rPr lang="en-US" altLang="pt-BR"/>
              <a:pPr/>
              <a:t>Thursday, December 7,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C8880677-7DA4-4637-97B8-1A149DA6C2A3}" type="slidenum">
              <a:rPr lang="en-US" altLang="pt-BR"/>
              <a:pPr/>
              <a:t>28</a:t>
            </a:fld>
            <a:endParaRPr lang="en-US" altLang="pt-BR" sz="1300" dirty="0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558961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CD653B87-30D2-480E-A730-C195C3945040}" type="datetime2">
              <a:rPr lang="en-US" altLang="pt-BR"/>
              <a:pPr/>
              <a:t>Thursday, December 7,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47EE5F15-5C46-4426-AC1E-CF39CD8032CB}" type="slidenum">
              <a:rPr lang="en-US" altLang="pt-BR"/>
              <a:pPr/>
              <a:t>34</a:t>
            </a:fld>
            <a:endParaRPr lang="en-US" altLang="pt-BR" sz="1300" dirty="0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46490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29918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CD653B87-30D2-480E-A730-C195C3945040}" type="datetime2">
              <a:rPr lang="en-US" altLang="pt-BR"/>
              <a:pPr/>
              <a:t>Thursday, December 7,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47EE5F15-5C46-4426-AC1E-CF39CD8032CB}" type="slidenum">
              <a:rPr lang="en-US" altLang="pt-BR"/>
              <a:pPr/>
              <a:t>35</a:t>
            </a:fld>
            <a:endParaRPr lang="en-US" altLang="pt-BR" sz="1300" dirty="0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008797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254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F56178-C779-4DEB-883C-6ACE555E4A2D}" type="slidenum">
              <a:rPr lang="en-US" altLang="pt-BR" sz="1300" smtClean="0"/>
              <a:pPr>
                <a:spcBef>
                  <a:spcPct val="0"/>
                </a:spcBef>
              </a:pPr>
              <a:t>4</a:t>
            </a:fld>
            <a:endParaRPr lang="en-US" altLang="pt-BR" sz="1300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35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F56178-C779-4DEB-883C-6ACE555E4A2D}" type="slidenum">
              <a:rPr lang="en-US" altLang="pt-BR" sz="1300" smtClean="0"/>
              <a:pPr>
                <a:spcBef>
                  <a:spcPct val="0"/>
                </a:spcBef>
              </a:pPr>
              <a:t>5</a:t>
            </a:fld>
            <a:endParaRPr lang="en-US" altLang="pt-BR" sz="1300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93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88BD9398-AF0B-4041-93E7-FBCD2F822496}" type="datetime2">
              <a:rPr lang="en-US" altLang="pt-BR"/>
              <a:pPr/>
              <a:t>Thursday, December 7,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5E6E6A79-8C15-45D7-8A4C-0824619C060A}" type="slidenum">
              <a:rPr lang="en-US" altLang="pt-BR"/>
              <a:pPr/>
              <a:t>6</a:t>
            </a:fld>
            <a:endParaRPr lang="en-US" altLang="pt-BR" sz="1300" dirty="0"/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564933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E76001E3-4C12-4ACB-B55F-3BFAF6D7C4E7}" type="datetime2">
              <a:rPr lang="en-US" altLang="pt-BR"/>
              <a:pPr/>
              <a:t>Thursday, December 7,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3DEA8CD2-596F-47C5-A194-013E96AAD4D4}" type="slidenum">
              <a:rPr lang="en-US" altLang="pt-BR"/>
              <a:pPr/>
              <a:t>7</a:t>
            </a:fld>
            <a:endParaRPr lang="en-US" altLang="pt-BR" sz="1300" dirty="0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548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DB75F46B-5278-4AA4-B7D9-53ED7B48276F}" type="datetime2">
              <a:rPr lang="en-US" altLang="pt-BR"/>
              <a:pPr/>
              <a:t>Thursday, December 7,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C8880677-7DA4-4637-97B8-1A149DA6C2A3}" type="slidenum">
              <a:rPr lang="en-US" altLang="pt-BR"/>
              <a:pPr/>
              <a:t>13</a:t>
            </a:fld>
            <a:endParaRPr lang="en-US" altLang="pt-BR" sz="1300" dirty="0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33639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A7F4CFED-A03F-4B2E-9C14-310DA926F187}" type="datetime2">
              <a:rPr lang="en-US" altLang="pt-BR"/>
              <a:pPr/>
              <a:t>Thursday, December 7,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82BECB57-E95B-46C0-84F7-2BBD7779392D}" type="slidenum">
              <a:rPr lang="en-US" altLang="pt-BR"/>
              <a:pPr/>
              <a:t>14</a:t>
            </a:fld>
            <a:endParaRPr lang="en-US" altLang="pt-BR" sz="1300" dirty="0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720" y="4408159"/>
            <a:ext cx="5125567" cy="4180865"/>
          </a:xfrm>
        </p:spPr>
        <p:txBody>
          <a:bodyPr/>
          <a:lstStyle/>
          <a:p>
            <a:pPr defTabSz="940460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836483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1FA11A2F-7049-40B0-93FB-E8559738F973}" type="datetime2">
              <a:rPr lang="en-US" altLang="pt-BR"/>
              <a:pPr/>
              <a:t>Thursday, December 7,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1DF1225D-86AB-4B74-8578-BDF7B8054C16}" type="slidenum">
              <a:rPr lang="en-US" altLang="pt-BR"/>
              <a:pPr/>
              <a:t>19</a:t>
            </a:fld>
            <a:endParaRPr lang="en-US" altLang="pt-BR" sz="1300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69905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5" name="Rectangle 1031"/>
          <p:cNvSpPr>
            <a:spLocks noGrp="1" noChangeArrowheads="1"/>
          </p:cNvSpPr>
          <p:nvPr>
            <p:ph type="ctrTitle"/>
          </p:nvPr>
        </p:nvSpPr>
        <p:spPr bwMode="black">
          <a:xfrm>
            <a:off x="609600" y="2566988"/>
            <a:ext cx="3884613" cy="12446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5588" y="333375"/>
            <a:ext cx="7234237" cy="6858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333375"/>
            <a:ext cx="8302625" cy="5792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428750"/>
            <a:ext cx="8375650" cy="4511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13715"/>
            <a:ext cx="498475" cy="28393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96A1E-C0B6-439D-BEBB-5E0624ADFCD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4097" name="Imagem 2" descr="image00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6382800"/>
            <a:ext cx="1504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987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404813"/>
            <a:ext cx="6324600" cy="71596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38200" y="1295400"/>
            <a:ext cx="3657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6576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6576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5121" name="Imagem 2" descr="image00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6382800"/>
            <a:ext cx="1504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82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17409" name="Imagem 2" descr="image00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81328"/>
            <a:ext cx="1504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pic>
        <p:nvPicPr>
          <p:cNvPr id="13313" name="Imagem 2" descr="image00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6382800"/>
            <a:ext cx="1504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Imagem 2" descr="image00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6382800"/>
            <a:ext cx="1504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5588" y="333375"/>
            <a:ext cx="7234237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40732" name="Line 28"/>
          <p:cNvSpPr>
            <a:spLocks noChangeShapeType="1"/>
          </p:cNvSpPr>
          <p:nvPr/>
        </p:nvSpPr>
        <p:spPr bwMode="auto">
          <a:xfrm>
            <a:off x="1447800" y="1052513"/>
            <a:ext cx="7086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6" name="Object 53"/>
          <p:cNvGraphicFramePr>
            <a:graphicFrameLocks noChangeAspect="1"/>
          </p:cNvGraphicFramePr>
          <p:nvPr/>
        </p:nvGraphicFramePr>
        <p:xfrm>
          <a:off x="8243888" y="44450"/>
          <a:ext cx="865187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" name="Foto do Photo Editor" r:id="rId19" imgW="5830114" imgH="1790476" progId="">
                  <p:embed/>
                </p:oleObj>
              </mc:Choice>
              <mc:Fallback>
                <p:oleObj name="Foto do Photo Editor" r:id="rId19" imgW="5830114" imgH="1790476" progId="">
                  <p:embed/>
                  <p:pic>
                    <p:nvPicPr>
                      <p:cNvPr id="0" name="Picture 6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44450"/>
                        <a:ext cx="865187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F99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0758" name="AutoShape 54"/>
          <p:cNvSpPr>
            <a:spLocks noChangeArrowheads="1"/>
          </p:cNvSpPr>
          <p:nvPr/>
        </p:nvSpPr>
        <p:spPr bwMode="auto">
          <a:xfrm rot="-5400000">
            <a:off x="1149349" y="-1163637"/>
            <a:ext cx="6858001" cy="9131300"/>
          </a:xfrm>
          <a:prstGeom prst="triangle">
            <a:avLst>
              <a:gd name="adj" fmla="val 100000"/>
            </a:avLst>
          </a:prstGeom>
          <a:blipFill dpi="0" rotWithShape="0">
            <a:blip r:embed="rId21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66" name="Rectangle 62"/>
          <p:cNvSpPr>
            <a:spLocks noChangeArrowheads="1"/>
          </p:cNvSpPr>
          <p:nvPr/>
        </p:nvSpPr>
        <p:spPr bwMode="auto">
          <a:xfrm>
            <a:off x="684213" y="115888"/>
            <a:ext cx="7848600" cy="903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3200" b="0" dirty="0">
              <a:solidFill>
                <a:srgbClr val="663300"/>
              </a:solidFill>
              <a:latin typeface="Verdana" pitchFamily="34" charset="0"/>
            </a:endParaRPr>
          </a:p>
        </p:txBody>
      </p:sp>
      <p:sp>
        <p:nvSpPr>
          <p:cNvPr id="840773" name="Rectangle 69"/>
          <p:cNvSpPr>
            <a:spLocks noChangeArrowheads="1"/>
          </p:cNvSpPr>
          <p:nvPr/>
        </p:nvSpPr>
        <p:spPr bwMode="auto">
          <a:xfrm>
            <a:off x="4427538" y="6543675"/>
            <a:ext cx="649287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09B81591-F350-4984-A7A4-0D1282A2B8B6}" type="slidenum">
              <a:rPr lang="en-US" sz="1000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‹nº›</a:t>
            </a:fld>
            <a:endParaRPr lang="en-US" sz="1000" b="0" dirty="0">
              <a:solidFill>
                <a:schemeClr val="hlink"/>
              </a:solidFill>
            </a:endParaRPr>
          </a:p>
        </p:txBody>
      </p:sp>
      <p:graphicFrame>
        <p:nvGraphicFramePr>
          <p:cNvPr id="1027" name="Object 88"/>
          <p:cNvGraphicFramePr>
            <a:graphicFrameLocks noChangeAspect="1"/>
          </p:cNvGraphicFramePr>
          <p:nvPr/>
        </p:nvGraphicFramePr>
        <p:xfrm>
          <a:off x="7956922" y="6481120"/>
          <a:ext cx="1079574" cy="332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" name="Foto do Photo Editor" r:id="rId22" imgW="5830114" imgH="1790476" progId="">
                  <p:embed/>
                </p:oleObj>
              </mc:Choice>
              <mc:Fallback>
                <p:oleObj name="Foto do Photo Editor" r:id="rId22" imgW="5830114" imgH="1790476" progId="">
                  <p:embed/>
                  <p:pic>
                    <p:nvPicPr>
                      <p:cNvPr id="0" name="Picture 6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922" y="6481120"/>
                        <a:ext cx="1079574" cy="332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F99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6" r:id="rId14"/>
    <p:sldLayoutId id="2147483867" r:id="rId15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Verdan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Verdan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Verdan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Verdana" pitchFamily="34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Verdana" pitchFamily="34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Verdana" pitchFamily="34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Verdana" pitchFamily="34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7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hyperlink" Target="http://www.suprev.com.br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uprev@suprev.com.br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255000" y="6237288"/>
            <a:ext cx="503238" cy="273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itchFamily="34" charset="0"/>
              <a:buChar char="—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17958F-6F0F-4390-B997-03F4DCC3C49E}" type="slidenum">
              <a:rPr lang="en-GB" altLang="pt-BR" sz="8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n-GB" altLang="pt-BR" sz="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44624"/>
            <a:ext cx="8568952" cy="6858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PONTOS CHAVES DO PLANO</a:t>
            </a:r>
            <a:endParaRPr lang="en-GB" b="1" dirty="0"/>
          </a:p>
        </p:txBody>
      </p:sp>
      <p:graphicFrame>
        <p:nvGraphicFramePr>
          <p:cNvPr id="72299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638654"/>
              </p:ext>
            </p:extLst>
          </p:nvPr>
        </p:nvGraphicFramePr>
        <p:xfrm>
          <a:off x="683568" y="908720"/>
          <a:ext cx="8064896" cy="5669280"/>
        </p:xfrm>
        <a:graphic>
          <a:graphicData uri="http://schemas.openxmlformats.org/drawingml/2006/table">
            <a:tbl>
              <a:tblPr/>
              <a:tblGrid>
                <a:gridCol w="864096"/>
                <a:gridCol w="7200800"/>
              </a:tblGrid>
              <a:tr h="1152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</a:rPr>
                        <a:t>5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EM</a:t>
                      </a:r>
                      <a:r>
                        <a:rPr lang="pt-BR" altLang="pt-BR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CASO DE MORTE DO PARTICIPANTE OU DO ASSISTIDO, O SALDO EXISTENTE DA DATA DO ÓBITO SERÁ REVERTIDO AOS </a:t>
                      </a:r>
                      <a:r>
                        <a:rPr lang="pt-BR" altLang="pt-BR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BENEFICIÁRIOS</a:t>
                      </a:r>
                      <a:r>
                        <a:rPr lang="pt-BR" altLang="pt-BR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E NA FALTA DESTES, AOS HERDEIROS LEGAIS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2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FLEXIBILIDADE NO RECEBIMENTO DE RENDA DE APOSENTADORIA:</a:t>
                      </a:r>
                      <a:r>
                        <a:rPr lang="pt-BR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POR PRAZO CERTO OU POR UM PERCENTUAL APLICÁVEL SOBRE O SALDO ACUMULADO, ESCOLHIDO PELO PARTICIPANTE</a:t>
                      </a:r>
                      <a:endParaRPr lang="pt-BR" sz="20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2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b="0" dirty="0" smtClean="0">
                          <a:latin typeface="+mj-lt"/>
                        </a:rPr>
                        <a:t>PLANO ABERTO AO INGRESSO DE TODOS OS EMPREGADOS COM</a:t>
                      </a:r>
                      <a:r>
                        <a:rPr lang="pt-BR" sz="2000" b="0" baseline="0" dirty="0" smtClean="0">
                          <a:latin typeface="+mj-lt"/>
                        </a:rPr>
                        <a:t> VÍNCULO DE EMPREGO OU DE ATIVIDADE COM AS EMPRESAS PATROCINADORAS</a:t>
                      </a:r>
                      <a:endParaRPr lang="pt-BR" sz="2000" b="0" dirty="0" smtClean="0"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5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PLANO ABERTO À MIGRAÇÃO DE TODOS OS PARTICIPANTES ATIVOS, AUTOPATROCINADOS, OPTANTES E ASSISTIDOS DO PLANO MISTO DE BENEFÍCIOS</a:t>
                      </a: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97164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44624"/>
            <a:ext cx="8568952" cy="6858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PONTOS CHAVES DO PLANO</a:t>
            </a:r>
            <a:endParaRPr lang="en-GB" b="1" dirty="0"/>
          </a:p>
        </p:txBody>
      </p:sp>
      <p:graphicFrame>
        <p:nvGraphicFramePr>
          <p:cNvPr id="72299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628096"/>
              </p:ext>
            </p:extLst>
          </p:nvPr>
        </p:nvGraphicFramePr>
        <p:xfrm>
          <a:off x="683568" y="908720"/>
          <a:ext cx="8064896" cy="4457383"/>
        </p:xfrm>
        <a:graphic>
          <a:graphicData uri="http://schemas.openxmlformats.org/drawingml/2006/table">
            <a:tbl>
              <a:tblPr/>
              <a:tblGrid>
                <a:gridCol w="1080120"/>
                <a:gridCol w="6984776"/>
              </a:tblGrid>
              <a:tr h="1152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</a:rPr>
                        <a:t>9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REGRA</a:t>
                      </a:r>
                      <a:r>
                        <a:rPr lang="pt-BR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PORTABILIDADE MAIS VANTAJOSA, SENDO 100% DO SALDO DE CONTAS TOTAL (PARTICIPANTE + PATROCINADORA) QUE PODERÁ SER DESTINADO À UMA SEGURADORA (ENTIDADE ABERTA) OU OUTRO PLANO DE ENTIDADE FECHADA</a:t>
                      </a:r>
                      <a:endParaRPr lang="en-US" sz="2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2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REGRA DE RESGATE DE CONTRIBUIÇÕES MAIS VANTAJOSA, SENDO 100% DO SALDO DO PRÓPRIO PARTICIPANTE, PODENDO CHEGAR ATÉ 70% DA PARTE PATRONAL</a:t>
                      </a: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2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b="0" dirty="0" smtClean="0">
                          <a:latin typeface="+mj-lt"/>
                        </a:rPr>
                        <a:t>NÃO HÁ EXIGÊNCIA DE IDADE MÍNIMA PARA A APOSENTADORIA</a:t>
                      </a: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2683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763963" y="3527425"/>
            <a:ext cx="430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  <a:buSzPct val="80000"/>
              <a:buFont typeface="Monotype Sorts" pitchFamily="2" charset="2"/>
              <a:buChar char="è"/>
            </a:pPr>
            <a:endParaRPr lang="pt-BR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99684" name="Rectangle 4"/>
          <p:cNvSpPr>
            <a:spLocks noChangeArrowheads="1"/>
          </p:cNvSpPr>
          <p:nvPr/>
        </p:nvSpPr>
        <p:spPr bwMode="auto">
          <a:xfrm>
            <a:off x="533400" y="1143000"/>
            <a:ext cx="861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76250" indent="-476250">
              <a:lnSpc>
                <a:spcPct val="115000"/>
              </a:lnSpc>
              <a:spcBef>
                <a:spcPct val="50000"/>
              </a:spcBef>
              <a:buClr>
                <a:srgbClr val="000099"/>
              </a:buClr>
              <a:buSzPct val="130000"/>
              <a:buFont typeface="Monotype Sorts" pitchFamily="2" charset="2"/>
              <a:buNone/>
              <a:tabLst>
                <a:tab pos="96838" algn="l"/>
                <a:tab pos="373063" algn="l"/>
              </a:tabLst>
              <a:defRPr/>
            </a:pPr>
            <a:r>
              <a:rPr lang="pt-BR" sz="3200" dirty="0" smtClean="0">
                <a:solidFill>
                  <a:srgbClr val="663300"/>
                </a:solidFill>
                <a:latin typeface="+mj-lt"/>
              </a:rPr>
              <a:t>APOSENTADORIA:</a:t>
            </a:r>
            <a:r>
              <a:rPr lang="pt-BR" sz="2700" dirty="0" smtClean="0">
                <a:solidFill>
                  <a:srgbClr val="663300"/>
                </a:solidFill>
                <a:latin typeface="+mj-lt"/>
              </a:rPr>
              <a:t> </a:t>
            </a:r>
            <a:endParaRPr lang="pt-BR" sz="2700" dirty="0">
              <a:solidFill>
                <a:srgbClr val="663300"/>
              </a:solidFill>
              <a:latin typeface="+mj-lt"/>
            </a:endParaRPr>
          </a:p>
          <a:p>
            <a:pPr marL="476250" indent="-476250">
              <a:lnSpc>
                <a:spcPct val="95000"/>
              </a:lnSpc>
              <a:buClr>
                <a:srgbClr val="CC0000"/>
              </a:buClr>
              <a:buSzPct val="120000"/>
              <a:buFont typeface="Wingdings" pitchFamily="2" charset="2"/>
              <a:buChar char="v"/>
              <a:tabLst>
                <a:tab pos="96838" algn="l"/>
                <a:tab pos="373063" algn="l"/>
              </a:tabLst>
              <a:defRPr/>
            </a:pPr>
            <a:r>
              <a:rPr lang="pt-BR" sz="3200" cap="al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8</a:t>
            </a:r>
            <a:r>
              <a:rPr lang="pt-BR" sz="3200" b="0" cap="all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pt-BR" sz="3200" b="0" cap="all" dirty="0">
                <a:solidFill>
                  <a:srgbClr val="663300"/>
                </a:solidFill>
                <a:latin typeface="+mj-lt"/>
              </a:rPr>
              <a:t>ANOS DE PLANO</a:t>
            </a:r>
          </a:p>
          <a:p>
            <a:pPr marL="476250" indent="-476250">
              <a:lnSpc>
                <a:spcPct val="95000"/>
              </a:lnSpc>
              <a:buClr>
                <a:srgbClr val="CC0000"/>
              </a:buClr>
              <a:buSzPct val="120000"/>
              <a:buFont typeface="Wingdings" pitchFamily="2" charset="2"/>
              <a:buChar char="v"/>
              <a:tabLst>
                <a:tab pos="96838" algn="l"/>
                <a:tab pos="373063" algn="l"/>
              </a:tabLst>
              <a:defRPr/>
            </a:pPr>
            <a:r>
              <a:rPr lang="pt-BR" sz="3200" cap="al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</a:t>
            </a:r>
            <a:r>
              <a:rPr lang="pt-BR" sz="3200" b="0" cap="all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pt-BR" sz="3200" b="0" cap="all" dirty="0">
                <a:solidFill>
                  <a:srgbClr val="663300"/>
                </a:solidFill>
                <a:latin typeface="+mj-lt"/>
              </a:rPr>
              <a:t>ANOS DE PATROCINADORA</a:t>
            </a:r>
          </a:p>
          <a:p>
            <a:pPr marL="476250" indent="-476250">
              <a:lnSpc>
                <a:spcPct val="95000"/>
              </a:lnSpc>
              <a:buClr>
                <a:srgbClr val="CC0000"/>
              </a:buClr>
              <a:buSzPct val="120000"/>
              <a:buFont typeface="Wingdings" pitchFamily="2" charset="2"/>
              <a:buChar char="v"/>
              <a:tabLst>
                <a:tab pos="96838" algn="l"/>
                <a:tab pos="373063" algn="l"/>
              </a:tabLst>
              <a:defRPr/>
            </a:pPr>
            <a:r>
              <a:rPr lang="pt-BR" sz="3200" b="0" cap="all" dirty="0">
                <a:solidFill>
                  <a:srgbClr val="663300"/>
                </a:solidFill>
                <a:latin typeface="+mj-lt"/>
              </a:rPr>
              <a:t>DESLIGAMENTO DA PATROCINADORA</a:t>
            </a:r>
          </a:p>
        </p:txBody>
      </p:sp>
      <p:sp>
        <p:nvSpPr>
          <p:cNvPr id="3399685" name="Rectangle 5"/>
          <p:cNvSpPr>
            <a:spLocks noChangeArrowheads="1"/>
          </p:cNvSpPr>
          <p:nvPr/>
        </p:nvSpPr>
        <p:spPr bwMode="auto">
          <a:xfrm>
            <a:off x="0" y="116632"/>
            <a:ext cx="9144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32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EXIGÊNCIAS PARA AQUISIÇÃO</a:t>
            </a:r>
            <a:endParaRPr lang="pt-BR" sz="3200" dirty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115616" y="4708292"/>
            <a:ext cx="7272808" cy="138500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t-BR" dirty="0" smtClean="0"/>
              <a:t>ISENTO DE IDADE MÍNIMA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8854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99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99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68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5" name="Rectangle 23"/>
          <p:cNvSpPr>
            <a:spLocks noChangeArrowheads="1"/>
          </p:cNvSpPr>
          <p:nvPr/>
        </p:nvSpPr>
        <p:spPr bwMode="auto">
          <a:xfrm>
            <a:off x="657225" y="1416050"/>
            <a:ext cx="3365500" cy="844550"/>
          </a:xfrm>
          <a:prstGeom prst="rect">
            <a:avLst/>
          </a:prstGeom>
          <a:solidFill>
            <a:srgbClr val="A9C5EF">
              <a:alpha val="70000"/>
            </a:srgbClr>
          </a:solidFill>
          <a:ln w="28575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/>
              <a:t>O que pode </a:t>
            </a:r>
            <a:br>
              <a:rPr lang="pt-BR" altLang="pt-BR" sz="1800" dirty="0"/>
            </a:br>
            <a:r>
              <a:rPr lang="pt-BR" altLang="pt-BR" sz="1800" dirty="0"/>
              <a:t>acontecer no futuro?</a:t>
            </a:r>
          </a:p>
        </p:txBody>
      </p:sp>
      <p:sp>
        <p:nvSpPr>
          <p:cNvPr id="218140" name="Rectangle 28"/>
          <p:cNvSpPr>
            <a:spLocks noChangeArrowheads="1"/>
          </p:cNvSpPr>
          <p:nvPr/>
        </p:nvSpPr>
        <p:spPr bwMode="auto">
          <a:xfrm>
            <a:off x="4514850" y="1416050"/>
            <a:ext cx="4038600" cy="844550"/>
          </a:xfrm>
          <a:prstGeom prst="rect">
            <a:avLst/>
          </a:prstGeom>
          <a:solidFill>
            <a:srgbClr val="D4E033">
              <a:alpha val="60001"/>
            </a:srgbClr>
          </a:solidFill>
          <a:ln w="28575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Benefícios oferecidos </a:t>
            </a:r>
            <a:r>
              <a:rPr lang="pt-BR" altLang="pt-BR" sz="1800" dirty="0"/>
              <a:t/>
            </a:r>
            <a:br>
              <a:rPr lang="pt-BR" altLang="pt-BR" sz="1800" dirty="0"/>
            </a:br>
            <a:r>
              <a:rPr lang="pt-BR" altLang="pt-BR" sz="1800" dirty="0"/>
              <a:t>pelo </a:t>
            </a:r>
            <a:r>
              <a:rPr lang="pt-BR" altLang="pt-BR" sz="1800" dirty="0" smtClean="0"/>
              <a:t>Plano FECOMÉRCIO MG I</a:t>
            </a:r>
            <a:endParaRPr lang="pt-BR" altLang="pt-BR" sz="1800" dirty="0"/>
          </a:p>
        </p:txBody>
      </p:sp>
      <p:sp>
        <p:nvSpPr>
          <p:cNvPr id="218141" name="Rectangle 29"/>
          <p:cNvSpPr>
            <a:spLocks noChangeArrowheads="1"/>
          </p:cNvSpPr>
          <p:nvPr/>
        </p:nvSpPr>
        <p:spPr bwMode="auto">
          <a:xfrm>
            <a:off x="4514850" y="3267075"/>
            <a:ext cx="4038600" cy="671513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Antecipação do Benefício </a:t>
            </a:r>
            <a:r>
              <a:rPr lang="pt-BR" altLang="pt-BR" sz="1600" dirty="0"/>
              <a:t>por Prazo Determinado ou Indeterminado</a:t>
            </a:r>
          </a:p>
        </p:txBody>
      </p:sp>
      <p:sp>
        <p:nvSpPr>
          <p:cNvPr id="218142" name="Rectangle 30"/>
          <p:cNvSpPr>
            <a:spLocks noChangeArrowheads="1"/>
          </p:cNvSpPr>
          <p:nvPr/>
        </p:nvSpPr>
        <p:spPr bwMode="auto">
          <a:xfrm>
            <a:off x="4514850" y="4083050"/>
            <a:ext cx="4038600" cy="67310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Fundo reverte ao Beneficiário e na falta deste, ao herdeiro legal</a:t>
            </a:r>
            <a:endParaRPr lang="pt-BR" altLang="pt-BR" sz="1600" dirty="0"/>
          </a:p>
        </p:txBody>
      </p: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4514850" y="2430463"/>
            <a:ext cx="4038600" cy="65881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Benefício por Prazo Determinado ou Indeterminado</a:t>
            </a:r>
            <a:endParaRPr lang="pt-BR" altLang="pt-BR" sz="1600" dirty="0"/>
          </a:p>
        </p:txBody>
      </p:sp>
      <p:sp>
        <p:nvSpPr>
          <p:cNvPr id="218144" name="Rectangle 32"/>
          <p:cNvSpPr>
            <a:spLocks noChangeArrowheads="1"/>
          </p:cNvSpPr>
          <p:nvPr/>
        </p:nvSpPr>
        <p:spPr bwMode="auto">
          <a:xfrm>
            <a:off x="4545013" y="4921250"/>
            <a:ext cx="4008437" cy="132715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/>
              <a:t>Autopatrocínio</a:t>
            </a:r>
          </a:p>
          <a:p>
            <a:pPr>
              <a:buClrTx/>
              <a:buFontTx/>
              <a:buNone/>
            </a:pPr>
            <a:r>
              <a:rPr lang="pt-BR" altLang="pt-BR" sz="1600" dirty="0"/>
              <a:t>Benefício Proporcional Diferido (BPD)</a:t>
            </a:r>
          </a:p>
          <a:p>
            <a:pPr>
              <a:buClrTx/>
              <a:buFontTx/>
              <a:buNone/>
            </a:pPr>
            <a:r>
              <a:rPr lang="pt-BR" altLang="pt-BR" sz="1600" dirty="0"/>
              <a:t>Portabilidade</a:t>
            </a:r>
          </a:p>
          <a:p>
            <a:pPr>
              <a:buClrTx/>
              <a:buFontTx/>
              <a:buNone/>
            </a:pPr>
            <a:r>
              <a:rPr lang="pt-BR" altLang="pt-BR" sz="1600" dirty="0"/>
              <a:t>Resgate </a:t>
            </a:r>
          </a:p>
        </p:txBody>
      </p:sp>
      <p:sp>
        <p:nvSpPr>
          <p:cNvPr id="218138" name="Rectangle 26"/>
          <p:cNvSpPr>
            <a:spLocks noChangeArrowheads="1"/>
          </p:cNvSpPr>
          <p:nvPr/>
        </p:nvSpPr>
        <p:spPr bwMode="auto">
          <a:xfrm>
            <a:off x="657225" y="2427288"/>
            <a:ext cx="3365500" cy="671512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Aposentar-se pelo Plano</a:t>
            </a:r>
            <a:r>
              <a:rPr lang="pt-BR" altLang="pt-BR" sz="1600" dirty="0"/>
              <a:t/>
            </a:r>
            <a:br>
              <a:rPr lang="pt-BR" altLang="pt-BR" sz="1600" dirty="0"/>
            </a:br>
            <a:r>
              <a:rPr lang="pt-BR" altLang="pt-BR" sz="1600" dirty="0" smtClean="0"/>
              <a:t>FECOMÉRCIO MG I</a:t>
            </a:r>
            <a:endParaRPr lang="pt-BR" altLang="pt-BR" sz="1600" dirty="0"/>
          </a:p>
        </p:txBody>
      </p:sp>
      <p:sp>
        <p:nvSpPr>
          <p:cNvPr id="218136" name="Rectangle 24"/>
          <p:cNvSpPr>
            <a:spLocks noChangeArrowheads="1"/>
          </p:cNvSpPr>
          <p:nvPr/>
        </p:nvSpPr>
        <p:spPr bwMode="auto">
          <a:xfrm>
            <a:off x="657225" y="3267075"/>
            <a:ext cx="3365500" cy="671513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/>
              <a:t>Ficar inválido</a:t>
            </a:r>
          </a:p>
        </p:txBody>
      </p:sp>
      <p:sp>
        <p:nvSpPr>
          <p:cNvPr id="218137" name="Rectangle 25"/>
          <p:cNvSpPr>
            <a:spLocks noChangeArrowheads="1"/>
          </p:cNvSpPr>
          <p:nvPr/>
        </p:nvSpPr>
        <p:spPr bwMode="auto">
          <a:xfrm>
            <a:off x="657225" y="4105275"/>
            <a:ext cx="3365500" cy="673100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/>
              <a:t>Falecer </a:t>
            </a:r>
          </a:p>
        </p:txBody>
      </p:sp>
      <p:sp>
        <p:nvSpPr>
          <p:cNvPr id="218139" name="Rectangle 27"/>
          <p:cNvSpPr>
            <a:spLocks noChangeArrowheads="1"/>
          </p:cNvSpPr>
          <p:nvPr/>
        </p:nvSpPr>
        <p:spPr bwMode="auto">
          <a:xfrm>
            <a:off x="657225" y="4948238"/>
            <a:ext cx="3365500" cy="1300162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/>
              <a:t>Sair da empresa</a:t>
            </a:r>
          </a:p>
        </p:txBody>
      </p:sp>
      <p:sp>
        <p:nvSpPr>
          <p:cNvPr id="218159" name="AutoShape 47"/>
          <p:cNvSpPr>
            <a:spLocks noChangeArrowheads="1"/>
          </p:cNvSpPr>
          <p:nvPr/>
        </p:nvSpPr>
        <p:spPr bwMode="auto">
          <a:xfrm>
            <a:off x="3581400" y="2590800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18160" name="AutoShape 48"/>
          <p:cNvSpPr>
            <a:spLocks noChangeArrowheads="1"/>
          </p:cNvSpPr>
          <p:nvPr/>
        </p:nvSpPr>
        <p:spPr bwMode="auto">
          <a:xfrm>
            <a:off x="3581400" y="3429000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18161" name="AutoShape 49"/>
          <p:cNvSpPr>
            <a:spLocks noChangeArrowheads="1"/>
          </p:cNvSpPr>
          <p:nvPr/>
        </p:nvSpPr>
        <p:spPr bwMode="auto">
          <a:xfrm>
            <a:off x="3581400" y="4311650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18162" name="AutoShape 50"/>
          <p:cNvSpPr>
            <a:spLocks noChangeArrowheads="1"/>
          </p:cNvSpPr>
          <p:nvPr/>
        </p:nvSpPr>
        <p:spPr bwMode="auto">
          <a:xfrm>
            <a:off x="3581400" y="5457825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18164" name="Rectangle 5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820472" cy="685800"/>
          </a:xfrm>
        </p:spPr>
        <p:txBody>
          <a:bodyPr/>
          <a:lstStyle/>
          <a:p>
            <a:pPr algn="ctr"/>
            <a:r>
              <a:rPr lang="pt-BR" altLang="pt-BR" b="1" dirty="0" smtClean="0"/>
              <a:t>BENEFÍCIOS DO PLANO</a:t>
            </a:r>
            <a:endParaRPr lang="en-US" altLang="pt-BR" b="1" dirty="0"/>
          </a:p>
        </p:txBody>
      </p:sp>
    </p:spTree>
    <p:extLst>
      <p:ext uri="{BB962C8B-B14F-4D97-AF65-F5344CB8AC3E}">
        <p14:creationId xmlns:p14="http://schemas.microsoft.com/office/powerpoint/2010/main" val="1165029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08" name="Line 292"/>
          <p:cNvSpPr>
            <a:spLocks noChangeShapeType="1"/>
          </p:cNvSpPr>
          <p:nvPr/>
        </p:nvSpPr>
        <p:spPr bwMode="auto">
          <a:xfrm>
            <a:off x="1000150" y="1419225"/>
            <a:ext cx="774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444709" name="AutoShape 293"/>
          <p:cNvSpPr>
            <a:spLocks noChangeArrowheads="1"/>
          </p:cNvSpPr>
          <p:nvPr/>
        </p:nvSpPr>
        <p:spPr bwMode="auto">
          <a:xfrm>
            <a:off x="1259632" y="1803400"/>
            <a:ext cx="1539875" cy="1152525"/>
          </a:xfrm>
          <a:prstGeom prst="roundRect">
            <a:avLst>
              <a:gd name="adj" fmla="val 16667"/>
            </a:avLst>
          </a:prstGeom>
          <a:solidFill>
            <a:srgbClr val="FFF1CD"/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44711" name="Rectangle 295"/>
          <p:cNvSpPr>
            <a:spLocks noChangeArrowheads="1"/>
          </p:cNvSpPr>
          <p:nvPr/>
        </p:nvSpPr>
        <p:spPr bwMode="auto">
          <a:xfrm>
            <a:off x="1287339" y="2077095"/>
            <a:ext cx="143827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F3A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A4AF1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75000"/>
              </a:spcBef>
              <a:spcAft>
                <a:spcPct val="40000"/>
              </a:spcAft>
              <a:buClr>
                <a:srgbClr val="FA1F08"/>
              </a:buClr>
              <a:buFontTx/>
              <a:buNone/>
            </a:pPr>
            <a:r>
              <a:rPr lang="pt-BR" altLang="pt-BR" sz="1400" dirty="0"/>
              <a:t>0% a 25% do </a:t>
            </a:r>
            <a:br>
              <a:rPr lang="pt-BR" altLang="pt-BR" sz="1400" dirty="0"/>
            </a:br>
            <a:r>
              <a:rPr lang="pt-BR" altLang="pt-BR" sz="1400" dirty="0"/>
              <a:t>Saldo de Conta</a:t>
            </a:r>
            <a:br>
              <a:rPr lang="pt-BR" altLang="pt-BR" sz="1400" dirty="0"/>
            </a:br>
            <a:r>
              <a:rPr lang="pt-BR" altLang="pt-BR" sz="1400" dirty="0"/>
              <a:t>Total à vista</a:t>
            </a:r>
            <a:endParaRPr lang="en-US" altLang="pt-BR" sz="1400" dirty="0"/>
          </a:p>
        </p:txBody>
      </p:sp>
      <p:sp>
        <p:nvSpPr>
          <p:cNvPr id="444712" name="AutoShape 296"/>
          <p:cNvSpPr>
            <a:spLocks noChangeArrowheads="1"/>
          </p:cNvSpPr>
          <p:nvPr/>
        </p:nvSpPr>
        <p:spPr bwMode="auto">
          <a:xfrm>
            <a:off x="3001963" y="4849664"/>
            <a:ext cx="3962400" cy="1152525"/>
          </a:xfrm>
          <a:prstGeom prst="roundRect">
            <a:avLst>
              <a:gd name="adj" fmla="val 16667"/>
            </a:avLst>
          </a:prstGeom>
          <a:solidFill>
            <a:srgbClr val="A9C5EF">
              <a:alpha val="39999"/>
            </a:srgbClr>
          </a:solidFill>
          <a:ln w="9525" algn="ctr">
            <a:solidFill>
              <a:srgbClr val="A9C5E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44714" name="Rectangle 298"/>
          <p:cNvSpPr>
            <a:spLocks noChangeArrowheads="1"/>
          </p:cNvSpPr>
          <p:nvPr/>
        </p:nvSpPr>
        <p:spPr bwMode="auto">
          <a:xfrm>
            <a:off x="107504" y="5373910"/>
            <a:ext cx="1082675" cy="287338"/>
          </a:xfrm>
          <a:prstGeom prst="rect">
            <a:avLst/>
          </a:prstGeom>
          <a:ln w="9525" algn="ctr">
            <a:solidFill>
              <a:srgbClr val="A9C5EF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5000"/>
              </a:spcBef>
              <a:spcAft>
                <a:spcPct val="40000"/>
              </a:spcAft>
            </a:pPr>
            <a:r>
              <a:rPr lang="pt-BR" altLang="pt-BR" sz="1400" dirty="0"/>
              <a:t>Opção 2</a:t>
            </a:r>
          </a:p>
        </p:txBody>
      </p:sp>
      <p:sp>
        <p:nvSpPr>
          <p:cNvPr id="444716" name="AutoShape 300"/>
          <p:cNvSpPr>
            <a:spLocks noChangeArrowheads="1"/>
          </p:cNvSpPr>
          <p:nvPr/>
        </p:nvSpPr>
        <p:spPr bwMode="auto">
          <a:xfrm>
            <a:off x="3001963" y="1803400"/>
            <a:ext cx="3962400" cy="1152525"/>
          </a:xfrm>
          <a:prstGeom prst="roundRect">
            <a:avLst>
              <a:gd name="adj" fmla="val 16667"/>
            </a:avLst>
          </a:prstGeom>
          <a:solidFill>
            <a:srgbClr val="F5F8D4"/>
          </a:solidFill>
          <a:ln w="9525" algn="ctr">
            <a:solidFill>
              <a:srgbClr val="B7C31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44717" name="Text Box 301"/>
          <p:cNvSpPr txBox="1">
            <a:spLocks noChangeArrowheads="1"/>
          </p:cNvSpPr>
          <p:nvPr/>
        </p:nvSpPr>
        <p:spPr bwMode="auto">
          <a:xfrm>
            <a:off x="3131840" y="1844824"/>
            <a:ext cx="3816647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F3A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A4AF1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40000"/>
              </a:spcAft>
              <a:buClr>
                <a:srgbClr val="FA1F08"/>
              </a:buClr>
              <a:buFontTx/>
              <a:buNone/>
            </a:pPr>
            <a:r>
              <a:rPr lang="pt-BR" altLang="pt-BR" sz="1400" dirty="0" smtClean="0">
                <a:solidFill>
                  <a:srgbClr val="FF0000"/>
                </a:solidFill>
              </a:rPr>
              <a:t>Prazo</a:t>
            </a:r>
            <a:r>
              <a:rPr lang="pt-BR" altLang="pt-BR" sz="1400" dirty="0" smtClean="0"/>
              <a:t> de recebimento: Mínimo de 5 e Máximo de 30 anos</a:t>
            </a:r>
          </a:p>
          <a:p>
            <a:pPr>
              <a:spcBef>
                <a:spcPct val="50000"/>
              </a:spcBef>
              <a:spcAft>
                <a:spcPct val="40000"/>
              </a:spcAft>
              <a:buClr>
                <a:srgbClr val="FA1F08"/>
              </a:buClr>
              <a:buFontTx/>
              <a:buNone/>
            </a:pPr>
            <a:r>
              <a:rPr lang="pt-BR" altLang="pt-BR" sz="1400" dirty="0">
                <a:solidFill>
                  <a:schemeClr val="tx2"/>
                </a:solidFill>
              </a:rPr>
              <a:t>(</a:t>
            </a:r>
            <a:r>
              <a:rPr lang="pt-BR" altLang="pt-BR" sz="1400" dirty="0" smtClean="0">
                <a:solidFill>
                  <a:schemeClr val="tx2"/>
                </a:solidFill>
              </a:rPr>
              <a:t>Prazo Determinado)</a:t>
            </a:r>
            <a:endParaRPr lang="en-US" altLang="pt-BR" sz="1400" dirty="0">
              <a:solidFill>
                <a:schemeClr val="tx2"/>
              </a:solidFill>
            </a:endParaRPr>
          </a:p>
        </p:txBody>
      </p:sp>
      <p:sp>
        <p:nvSpPr>
          <p:cNvPr id="444720" name="Rectangle 304"/>
          <p:cNvSpPr>
            <a:spLocks noChangeArrowheads="1"/>
          </p:cNvSpPr>
          <p:nvPr/>
        </p:nvSpPr>
        <p:spPr bwMode="auto">
          <a:xfrm>
            <a:off x="107504" y="2203971"/>
            <a:ext cx="1082675" cy="2889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rgbClr val="B7C31D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5000"/>
              </a:spcBef>
              <a:spcAft>
                <a:spcPct val="40000"/>
              </a:spcAft>
            </a:pPr>
            <a:r>
              <a:rPr lang="pt-BR" altLang="pt-BR" sz="1400" dirty="0"/>
              <a:t>Opção 1</a:t>
            </a:r>
          </a:p>
        </p:txBody>
      </p:sp>
      <p:sp>
        <p:nvSpPr>
          <p:cNvPr id="444733" name="Text Box 317"/>
          <p:cNvSpPr txBox="1">
            <a:spLocks noChangeArrowheads="1"/>
          </p:cNvSpPr>
          <p:nvPr/>
        </p:nvSpPr>
        <p:spPr bwMode="auto">
          <a:xfrm>
            <a:off x="1000150" y="1203325"/>
            <a:ext cx="1771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pt-BR" altLang="pt-BR" sz="1800" dirty="0"/>
              <a:t>Parcela à vista</a:t>
            </a:r>
          </a:p>
        </p:txBody>
      </p:sp>
      <p:sp>
        <p:nvSpPr>
          <p:cNvPr id="444734" name="Text Box 318"/>
          <p:cNvSpPr txBox="1">
            <a:spLocks noChangeArrowheads="1"/>
          </p:cNvSpPr>
          <p:nvPr/>
        </p:nvSpPr>
        <p:spPr bwMode="auto">
          <a:xfrm>
            <a:off x="3563938" y="1196975"/>
            <a:ext cx="3223959" cy="424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pt-BR" altLang="pt-BR" sz="1800" dirty="0"/>
              <a:t>Renda mensal (</a:t>
            </a:r>
            <a:r>
              <a:rPr kumimoji="0" lang="pt-BR" altLang="pt-BR" sz="1800" dirty="0" smtClean="0"/>
              <a:t>12 </a:t>
            </a:r>
            <a:r>
              <a:rPr kumimoji="0" lang="pt-BR" altLang="pt-BR" sz="1800" dirty="0"/>
              <a:t>x ao ano)</a:t>
            </a:r>
          </a:p>
        </p:txBody>
      </p:sp>
      <p:sp>
        <p:nvSpPr>
          <p:cNvPr id="444736" name="Rectangle 320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252520" cy="685800"/>
          </a:xfrm>
        </p:spPr>
        <p:txBody>
          <a:bodyPr/>
          <a:lstStyle/>
          <a:p>
            <a:pPr algn="ctr"/>
            <a:r>
              <a:rPr lang="pt-BR" altLang="pt-BR" b="1" cap="all" dirty="0" smtClean="0"/>
              <a:t>Formas de Recebimento: Aposentadorias</a:t>
            </a:r>
            <a:endParaRPr lang="en-US" altLang="pt-BR" b="1" cap="all" dirty="0"/>
          </a:p>
        </p:txBody>
      </p:sp>
      <p:sp>
        <p:nvSpPr>
          <p:cNvPr id="34" name="Text Box 305"/>
          <p:cNvSpPr txBox="1">
            <a:spLocks noChangeArrowheads="1"/>
          </p:cNvSpPr>
          <p:nvPr/>
        </p:nvSpPr>
        <p:spPr bwMode="auto">
          <a:xfrm>
            <a:off x="2823443" y="2013126"/>
            <a:ext cx="164381" cy="535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40000"/>
              </a:spcAft>
              <a:buClr>
                <a:srgbClr val="FA1F08"/>
              </a:buClr>
              <a:buFontTx/>
              <a:buNone/>
            </a:pPr>
            <a:r>
              <a:rPr lang="pt-BR" altLang="pt-BR" dirty="0"/>
              <a:t>+</a:t>
            </a:r>
            <a:endParaRPr lang="en-US" altLang="pt-BR" dirty="0"/>
          </a:p>
        </p:txBody>
      </p:sp>
      <p:sp>
        <p:nvSpPr>
          <p:cNvPr id="35" name="AutoShape 293"/>
          <p:cNvSpPr>
            <a:spLocks noChangeArrowheads="1"/>
          </p:cNvSpPr>
          <p:nvPr/>
        </p:nvSpPr>
        <p:spPr bwMode="auto">
          <a:xfrm>
            <a:off x="1231925" y="4868763"/>
            <a:ext cx="1539875" cy="11525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pt-BR" dirty="0"/>
          </a:p>
        </p:txBody>
      </p:sp>
      <p:sp>
        <p:nvSpPr>
          <p:cNvPr id="36" name="Rectangle 295"/>
          <p:cNvSpPr>
            <a:spLocks noChangeArrowheads="1"/>
          </p:cNvSpPr>
          <p:nvPr/>
        </p:nvSpPr>
        <p:spPr bwMode="auto">
          <a:xfrm>
            <a:off x="1259632" y="5101431"/>
            <a:ext cx="143827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F3A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A4AF1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75000"/>
              </a:spcBef>
              <a:spcAft>
                <a:spcPct val="40000"/>
              </a:spcAft>
              <a:buClr>
                <a:srgbClr val="FA1F08"/>
              </a:buClr>
              <a:buFontTx/>
              <a:buNone/>
            </a:pPr>
            <a:r>
              <a:rPr lang="pt-BR" altLang="pt-BR" sz="1400" dirty="0"/>
              <a:t>0% a 25% do </a:t>
            </a:r>
            <a:br>
              <a:rPr lang="pt-BR" altLang="pt-BR" sz="1400" dirty="0"/>
            </a:br>
            <a:r>
              <a:rPr lang="pt-BR" altLang="pt-BR" sz="1400" dirty="0"/>
              <a:t>Saldo de Conta</a:t>
            </a:r>
            <a:br>
              <a:rPr lang="pt-BR" altLang="pt-BR" sz="1400" dirty="0"/>
            </a:br>
            <a:r>
              <a:rPr lang="pt-BR" altLang="pt-BR" sz="1400" dirty="0"/>
              <a:t>Total à vista</a:t>
            </a:r>
            <a:endParaRPr lang="en-US" altLang="pt-BR" sz="1400" dirty="0"/>
          </a:p>
        </p:txBody>
      </p:sp>
      <p:sp>
        <p:nvSpPr>
          <p:cNvPr id="41" name="Text Box 305"/>
          <p:cNvSpPr txBox="1">
            <a:spLocks noChangeArrowheads="1"/>
          </p:cNvSpPr>
          <p:nvPr/>
        </p:nvSpPr>
        <p:spPr bwMode="auto">
          <a:xfrm>
            <a:off x="2823443" y="5197725"/>
            <a:ext cx="164381" cy="535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40000"/>
              </a:spcAft>
              <a:buClr>
                <a:srgbClr val="FA1F08"/>
              </a:buClr>
              <a:buFontTx/>
              <a:buNone/>
            </a:pPr>
            <a:r>
              <a:rPr lang="pt-BR" altLang="pt-BR" dirty="0"/>
              <a:t>+</a:t>
            </a:r>
            <a:endParaRPr lang="en-US" altLang="pt-BR" dirty="0"/>
          </a:p>
        </p:txBody>
      </p:sp>
      <p:grpSp>
        <p:nvGrpSpPr>
          <p:cNvPr id="28" name="Grupo 27"/>
          <p:cNvGrpSpPr/>
          <p:nvPr/>
        </p:nvGrpSpPr>
        <p:grpSpPr>
          <a:xfrm>
            <a:off x="7020272" y="1700808"/>
            <a:ext cx="1869993" cy="1385004"/>
            <a:chOff x="4318000" y="228599"/>
            <a:chExt cx="1778000" cy="1778000"/>
          </a:xfrm>
        </p:grpSpPr>
        <p:sp>
          <p:nvSpPr>
            <p:cNvPr id="29" name="Elipse 28"/>
            <p:cNvSpPr/>
            <p:nvPr/>
          </p:nvSpPr>
          <p:spPr>
            <a:xfrm>
              <a:off x="4318000" y="228599"/>
              <a:ext cx="1778000" cy="17780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Elipse 4"/>
            <p:cNvSpPr/>
            <p:nvPr/>
          </p:nvSpPr>
          <p:spPr>
            <a:xfrm>
              <a:off x="4578382" y="488981"/>
              <a:ext cx="1257236" cy="1257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 smtClean="0"/>
                <a:t>Prazo Escolhido pelo Participante</a:t>
              </a:r>
              <a:endParaRPr lang="pt-BR" sz="1600" kern="1200" dirty="0"/>
            </a:p>
          </p:txBody>
        </p:sp>
      </p:grpSp>
      <p:sp>
        <p:nvSpPr>
          <p:cNvPr id="24" name="Text Box 297"/>
          <p:cNvSpPr txBox="1">
            <a:spLocks noChangeArrowheads="1"/>
          </p:cNvSpPr>
          <p:nvPr/>
        </p:nvSpPr>
        <p:spPr bwMode="auto">
          <a:xfrm>
            <a:off x="2987823" y="4869160"/>
            <a:ext cx="4032449" cy="168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F3A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A4AF1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40000"/>
              </a:spcAft>
              <a:buClr>
                <a:srgbClr val="FA1F08"/>
              </a:buClr>
            </a:pPr>
            <a:r>
              <a:rPr lang="pt-BR" altLang="pt-BR" sz="1400" dirty="0" smtClean="0">
                <a:solidFill>
                  <a:srgbClr val="FF0000"/>
                </a:solidFill>
              </a:rPr>
              <a:t>Percentual </a:t>
            </a:r>
            <a:r>
              <a:rPr lang="pt-BR" altLang="pt-BR" sz="1400" dirty="0"/>
              <a:t>de </a:t>
            </a:r>
            <a:r>
              <a:rPr lang="pt-BR" altLang="pt-BR" sz="1400" dirty="0" smtClean="0"/>
              <a:t>0,5 até 2% aplicável ao </a:t>
            </a:r>
            <a:r>
              <a:rPr lang="pt-BR" altLang="pt-BR" sz="1400" dirty="0"/>
              <a:t>Saldo de Conta </a:t>
            </a:r>
            <a:r>
              <a:rPr lang="pt-BR" altLang="pt-BR" sz="1400" dirty="0" smtClean="0"/>
              <a:t>Total</a:t>
            </a:r>
          </a:p>
          <a:p>
            <a:pPr>
              <a:spcBef>
                <a:spcPct val="50000"/>
              </a:spcBef>
              <a:spcAft>
                <a:spcPct val="40000"/>
              </a:spcAft>
              <a:buClr>
                <a:srgbClr val="FA1F08"/>
              </a:buClr>
            </a:pPr>
            <a:r>
              <a:rPr lang="pt-BR" altLang="pt-BR" sz="1400" dirty="0">
                <a:solidFill>
                  <a:schemeClr val="tx2"/>
                </a:solidFill>
              </a:rPr>
              <a:t>(Prazo </a:t>
            </a:r>
            <a:r>
              <a:rPr lang="pt-BR" altLang="pt-BR" sz="1400" dirty="0" smtClean="0">
                <a:solidFill>
                  <a:schemeClr val="tx2"/>
                </a:solidFill>
              </a:rPr>
              <a:t>Indeterminado)</a:t>
            </a:r>
          </a:p>
          <a:p>
            <a:pPr>
              <a:spcBef>
                <a:spcPct val="50000"/>
              </a:spcBef>
              <a:spcAft>
                <a:spcPct val="40000"/>
              </a:spcAft>
              <a:buClr>
                <a:srgbClr val="FA1F08"/>
              </a:buClr>
            </a:pPr>
            <a:r>
              <a:rPr lang="pt-BR" altLang="pt-BR" sz="1200" dirty="0" smtClean="0">
                <a:solidFill>
                  <a:srgbClr val="FF0000"/>
                </a:solidFill>
              </a:rPr>
              <a:t>Percentual pode ser alterado anualmente em dezembro</a:t>
            </a:r>
            <a:endParaRPr lang="en-US" altLang="pt-BR" sz="1200" dirty="0">
              <a:solidFill>
                <a:srgbClr val="000099"/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7020272" y="4636284"/>
            <a:ext cx="1869993" cy="1385004"/>
            <a:chOff x="4318000" y="228599"/>
            <a:chExt cx="1778000" cy="1778000"/>
          </a:xfrm>
        </p:grpSpPr>
        <p:sp>
          <p:nvSpPr>
            <p:cNvPr id="26" name="Elipse 25"/>
            <p:cNvSpPr/>
            <p:nvPr/>
          </p:nvSpPr>
          <p:spPr>
            <a:xfrm>
              <a:off x="4318000" y="228599"/>
              <a:ext cx="1778000" cy="17780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lipse 4"/>
            <p:cNvSpPr/>
            <p:nvPr/>
          </p:nvSpPr>
          <p:spPr>
            <a:xfrm>
              <a:off x="4578382" y="488981"/>
              <a:ext cx="1257236" cy="1257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 smtClean="0"/>
                <a:t>Percentual Escolhido pelo Participante</a:t>
              </a:r>
              <a:endParaRPr lang="pt-BR" sz="1600" kern="1200" dirty="0"/>
            </a:p>
          </p:txBody>
        </p:sp>
      </p:grpSp>
      <p:sp>
        <p:nvSpPr>
          <p:cNvPr id="31" name="Retângulo 30"/>
          <p:cNvSpPr/>
          <p:nvPr/>
        </p:nvSpPr>
        <p:spPr>
          <a:xfrm>
            <a:off x="3923928" y="3356992"/>
            <a:ext cx="100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ou</a:t>
            </a:r>
            <a:endParaRPr lang="en-US" sz="5400" b="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10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91" name="Rectangle 23"/>
          <p:cNvSpPr>
            <a:spLocks noChangeArrowheads="1"/>
          </p:cNvSpPr>
          <p:nvPr/>
        </p:nvSpPr>
        <p:spPr bwMode="auto">
          <a:xfrm>
            <a:off x="838200" y="1997074"/>
            <a:ext cx="7118176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108000" lvl="2" algn="ctr">
              <a:lnSpc>
                <a:spcPct val="150000"/>
              </a:lnSpc>
              <a:buClrTx/>
            </a:pPr>
            <a:r>
              <a:rPr lang="pt-BR" altLang="pt-BR" sz="44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CUSTEIO DO PLANO FECOMÉRCIO MG I</a:t>
            </a:r>
            <a:endParaRPr lang="pt-BR" altLang="pt-BR" sz="4400" dirty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7471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88640"/>
            <a:ext cx="8748464" cy="6858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/>
              <a:t>CONTRIBUIÇÕES DOS PARTICIPANTES</a:t>
            </a:r>
            <a:endParaRPr lang="en-GB" b="1" dirty="0"/>
          </a:p>
        </p:txBody>
      </p:sp>
      <p:graphicFrame>
        <p:nvGraphicFramePr>
          <p:cNvPr id="72299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328713"/>
              </p:ext>
            </p:extLst>
          </p:nvPr>
        </p:nvGraphicFramePr>
        <p:xfrm>
          <a:off x="659606" y="1042689"/>
          <a:ext cx="7824787" cy="3931920"/>
        </p:xfrm>
        <a:graphic>
          <a:graphicData uri="http://schemas.openxmlformats.org/drawingml/2006/table">
            <a:tbl>
              <a:tblPr/>
              <a:tblGrid>
                <a:gridCol w="1008112"/>
                <a:gridCol w="6816675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</a:rPr>
                        <a:t>1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u="sng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Normais</a:t>
                      </a:r>
                      <a:r>
                        <a:rPr lang="pt-BR" sz="17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</a:t>
                      </a:r>
                      <a:r>
                        <a:rPr lang="pt-BR" sz="17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Mensais com aplicação de percentual sobre os seus respectivos Salários de Participação conforme o Plano Anual de Custeio (Participantes Ativos e Autopatrocinados)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</a:rPr>
                        <a:t>2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u="sng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Voluntárias</a:t>
                      </a:r>
                      <a:r>
                        <a:rPr lang="pt-BR" sz="17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</a:t>
                      </a:r>
                      <a:r>
                        <a:rPr lang="pt-BR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Opcional. </a:t>
                      </a:r>
                      <a:r>
                        <a:rPr lang="pt-BR" sz="17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Valores livremente escolhidos, observando o valor mínimo de 10% do Salário de Participação na data do aporte. Sem contrapartida</a:t>
                      </a:r>
                      <a:r>
                        <a:rPr lang="pt-BR" sz="17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Patronal </a:t>
                      </a:r>
                      <a:r>
                        <a:rPr lang="pt-BR" sz="17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(Participantes Ativos e Autopatrocinados)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5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u="sng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Despesas Administrativas:</a:t>
                      </a:r>
                      <a:r>
                        <a:rPr lang="pt-BR" sz="17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Mensais com aplicação de percentual sobre os respectivos Salários de Participação ou sobre os respectivos benefícios, conforme o caso de acordo com o Plano Anual de Custeio (Participantes Ativos, Autopatrocinados, Optantes e Assistidos)</a:t>
                      </a:r>
                      <a:endParaRPr lang="pt-BR" sz="17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89658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366936"/>
            <a:ext cx="8280920" cy="6858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/>
              <a:t>CONTRIBUIÇÕES DO PATROCINADOR</a:t>
            </a:r>
            <a:endParaRPr lang="en-GB" b="1" dirty="0"/>
          </a:p>
        </p:txBody>
      </p:sp>
      <p:graphicFrame>
        <p:nvGraphicFramePr>
          <p:cNvPr id="72299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864066"/>
              </p:ext>
            </p:extLst>
          </p:nvPr>
        </p:nvGraphicFramePr>
        <p:xfrm>
          <a:off x="659606" y="1456184"/>
          <a:ext cx="7824787" cy="2011680"/>
        </p:xfrm>
        <a:graphic>
          <a:graphicData uri="http://schemas.openxmlformats.org/drawingml/2006/table">
            <a:tbl>
              <a:tblPr/>
              <a:tblGrid>
                <a:gridCol w="1008112"/>
                <a:gridCol w="6816675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</a:rPr>
                        <a:t>1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Normais</a:t>
                      </a:r>
                      <a:r>
                        <a:rPr lang="pt-BR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Mensais com aplicação de percentual sobre a Folha de Salários de Participação conforme o Plano Anual de Custeio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</a:rPr>
                        <a:t>2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Despesas Administrativas: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Mensais com aplicação de percentual sobre a Folha de Salários de Participação</a:t>
                      </a:r>
                      <a:endParaRPr lang="pt-BR" dirty="0"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544429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82" name="AutoShape 18"/>
          <p:cNvSpPr>
            <a:spLocks noChangeArrowheads="1"/>
          </p:cNvSpPr>
          <p:nvPr/>
        </p:nvSpPr>
        <p:spPr bwMode="auto">
          <a:xfrm>
            <a:off x="971550" y="1196752"/>
            <a:ext cx="3384550" cy="4392612"/>
          </a:xfrm>
          <a:prstGeom prst="flowChartAlternateProcess">
            <a:avLst/>
          </a:prstGeom>
          <a:solidFill>
            <a:srgbClr val="D4E033">
              <a:alpha val="35001"/>
            </a:srgbClr>
          </a:soli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400" dirty="0"/>
          </a:p>
        </p:txBody>
      </p:sp>
      <p:sp>
        <p:nvSpPr>
          <p:cNvPr id="907280" name="AutoShape 16"/>
          <p:cNvSpPr>
            <a:spLocks noChangeArrowheads="1"/>
          </p:cNvSpPr>
          <p:nvPr/>
        </p:nvSpPr>
        <p:spPr bwMode="auto">
          <a:xfrm>
            <a:off x="4787900" y="1196752"/>
            <a:ext cx="3384550" cy="4391025"/>
          </a:xfrm>
          <a:prstGeom prst="flowChartAlternateProcess">
            <a:avLst/>
          </a:prstGeom>
          <a:solidFill>
            <a:srgbClr val="A9C5EF">
              <a:alpha val="35001"/>
            </a:srgbClr>
          </a:solidFill>
          <a:ln w="19050" algn="ctr">
            <a:solidFill>
              <a:srgbClr val="1D51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400" dirty="0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b="1" cap="all" dirty="0"/>
              <a:t>Resumo das </a:t>
            </a:r>
            <a:r>
              <a:rPr lang="pt-BR" altLang="pt-BR" b="1" cap="all" dirty="0" smtClean="0"/>
              <a:t>contribuições</a:t>
            </a:r>
            <a:endParaRPr lang="pt-BR" altLang="pt-BR" b="1" cap="all" dirty="0"/>
          </a:p>
        </p:txBody>
      </p:sp>
      <p:sp>
        <p:nvSpPr>
          <p:cNvPr id="907271" name="Rectangle 7"/>
          <p:cNvSpPr>
            <a:spLocks noChangeArrowheads="1"/>
          </p:cNvSpPr>
          <p:nvPr/>
        </p:nvSpPr>
        <p:spPr bwMode="auto">
          <a:xfrm>
            <a:off x="1577974" y="1916833"/>
            <a:ext cx="2273945" cy="648146"/>
          </a:xfrm>
          <a:prstGeom prst="rect">
            <a:avLst/>
          </a:prstGeom>
          <a:gradFill rotWithShape="1">
            <a:gsLst>
              <a:gs pos="0">
                <a:srgbClr val="D4E033">
                  <a:gamma/>
                  <a:tint val="0"/>
                  <a:invGamma/>
                </a:srgbClr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270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Normal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07274" name="Rectangle 10"/>
          <p:cNvSpPr>
            <a:spLocks noChangeArrowheads="1"/>
          </p:cNvSpPr>
          <p:nvPr/>
        </p:nvSpPr>
        <p:spPr bwMode="auto">
          <a:xfrm>
            <a:off x="5292725" y="1916832"/>
            <a:ext cx="2376488" cy="720725"/>
          </a:xfrm>
          <a:prstGeom prst="rect">
            <a:avLst/>
          </a:prstGeom>
          <a:gradFill rotWithShape="1">
            <a:gsLst>
              <a:gs pos="0">
                <a:srgbClr val="A9C5EF">
                  <a:gamma/>
                  <a:tint val="0"/>
                  <a:invGamma/>
                </a:srgbClr>
              </a:gs>
              <a:gs pos="100000">
                <a:srgbClr val="A9C5EF">
                  <a:alpha val="20000"/>
                </a:srgbClr>
              </a:gs>
            </a:gsLst>
            <a:lin ang="5400000" scaled="1"/>
          </a:gradFill>
          <a:ln w="1270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07277" name="Rectangle 13"/>
          <p:cNvSpPr>
            <a:spLocks noChangeArrowheads="1"/>
          </p:cNvSpPr>
          <p:nvPr/>
        </p:nvSpPr>
        <p:spPr bwMode="auto">
          <a:xfrm>
            <a:off x="1577974" y="3140323"/>
            <a:ext cx="2273946" cy="720725"/>
          </a:xfrm>
          <a:prstGeom prst="rect">
            <a:avLst/>
          </a:prstGeom>
          <a:gradFill rotWithShape="1">
            <a:gsLst>
              <a:gs pos="0">
                <a:srgbClr val="D4E033">
                  <a:gamma/>
                  <a:tint val="0"/>
                  <a:invGamma/>
                </a:srgbClr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270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Voluntária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cxnSp>
        <p:nvCxnSpPr>
          <p:cNvPr id="907288" name="AutoShape 24"/>
          <p:cNvCxnSpPr>
            <a:cxnSpLocks noChangeShapeType="1"/>
            <a:stCxn id="907271" idx="3"/>
          </p:cNvCxnSpPr>
          <p:nvPr/>
        </p:nvCxnSpPr>
        <p:spPr bwMode="auto">
          <a:xfrm>
            <a:off x="3851919" y="2240906"/>
            <a:ext cx="1440806" cy="0"/>
          </a:xfrm>
          <a:prstGeom prst="straightConnector1">
            <a:avLst/>
          </a:prstGeom>
          <a:noFill/>
          <a:ln w="76200">
            <a:solidFill>
              <a:srgbClr val="B3BF1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7290" name="Text Box 26"/>
          <p:cNvSpPr txBox="1">
            <a:spLocks noChangeArrowheads="1"/>
          </p:cNvSpPr>
          <p:nvPr/>
        </p:nvSpPr>
        <p:spPr bwMode="auto">
          <a:xfrm>
            <a:off x="1547813" y="1268760"/>
            <a:ext cx="20764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5000"/>
              </a:spcBef>
              <a:spcAft>
                <a:spcPct val="40000"/>
              </a:spcAft>
            </a:pPr>
            <a:r>
              <a:rPr lang="pt-BR" altLang="pt-BR" sz="2600" dirty="0">
                <a:solidFill>
                  <a:srgbClr val="7C8414"/>
                </a:solidFill>
              </a:rPr>
              <a:t>Participante</a:t>
            </a:r>
          </a:p>
        </p:txBody>
      </p:sp>
      <p:sp>
        <p:nvSpPr>
          <p:cNvPr id="907291" name="Text Box 27"/>
          <p:cNvSpPr txBox="1">
            <a:spLocks noChangeArrowheads="1"/>
          </p:cNvSpPr>
          <p:nvPr/>
        </p:nvSpPr>
        <p:spPr bwMode="auto">
          <a:xfrm>
            <a:off x="5292725" y="1340768"/>
            <a:ext cx="2406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5000"/>
              </a:spcBef>
              <a:spcAft>
                <a:spcPct val="40000"/>
              </a:spcAft>
            </a:pPr>
            <a:r>
              <a:rPr lang="pt-BR" altLang="pt-BR" sz="2600" dirty="0">
                <a:solidFill>
                  <a:schemeClr val="tx2"/>
                </a:solidFill>
              </a:rPr>
              <a:t>Patrocinadora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547664" y="4436541"/>
            <a:ext cx="2057400" cy="720725"/>
          </a:xfrm>
          <a:prstGeom prst="rect">
            <a:avLst/>
          </a:prstGeom>
          <a:gradFill rotWithShape="1">
            <a:gsLst>
              <a:gs pos="0">
                <a:srgbClr val="D4E033">
                  <a:gamma/>
                  <a:tint val="0"/>
                  <a:invGamma/>
                </a:srgbClr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270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Desp. Adm.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292080" y="4508549"/>
            <a:ext cx="2376488" cy="720725"/>
          </a:xfrm>
          <a:prstGeom prst="rect">
            <a:avLst/>
          </a:prstGeom>
          <a:gradFill rotWithShape="1">
            <a:gsLst>
              <a:gs pos="0">
                <a:srgbClr val="A9C5EF">
                  <a:gamma/>
                  <a:tint val="0"/>
                  <a:invGamma/>
                </a:srgbClr>
              </a:gs>
              <a:gs pos="100000">
                <a:srgbClr val="A9C5EF">
                  <a:alpha val="20000"/>
                </a:srgbClr>
              </a:gs>
            </a:gsLst>
            <a:lin ang="5400000" scaled="1"/>
          </a:gradFill>
          <a:ln w="1270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5291856" y="3212331"/>
            <a:ext cx="2376488" cy="720725"/>
          </a:xfrm>
          <a:prstGeom prst="rect">
            <a:avLst/>
          </a:prstGeom>
          <a:gradFill rotWithShape="1">
            <a:gsLst>
              <a:gs pos="0">
                <a:srgbClr val="A9C5EF">
                  <a:gamma/>
                  <a:tint val="0"/>
                  <a:invGamma/>
                </a:srgbClr>
              </a:gs>
              <a:gs pos="100000">
                <a:srgbClr val="A9C5EF">
                  <a:alpha val="20000"/>
                </a:srgbClr>
              </a:gs>
            </a:gsLst>
            <a:lin ang="5400000" scaled="1"/>
          </a:gradFill>
          <a:ln w="1270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cxnSp>
        <p:nvCxnSpPr>
          <p:cNvPr id="25" name="AutoShape 24"/>
          <p:cNvCxnSpPr>
            <a:cxnSpLocks noChangeShapeType="1"/>
          </p:cNvCxnSpPr>
          <p:nvPr/>
        </p:nvCxnSpPr>
        <p:spPr bwMode="auto">
          <a:xfrm>
            <a:off x="3851920" y="3572767"/>
            <a:ext cx="1441326" cy="249"/>
          </a:xfrm>
          <a:prstGeom prst="straightConnector1">
            <a:avLst/>
          </a:prstGeom>
          <a:noFill/>
          <a:ln w="76200">
            <a:solidFill>
              <a:srgbClr val="B3BF1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24"/>
          <p:cNvCxnSpPr>
            <a:cxnSpLocks noChangeShapeType="1"/>
          </p:cNvCxnSpPr>
          <p:nvPr/>
        </p:nvCxnSpPr>
        <p:spPr bwMode="auto">
          <a:xfrm>
            <a:off x="3635896" y="4725144"/>
            <a:ext cx="1657350" cy="0"/>
          </a:xfrm>
          <a:prstGeom prst="straightConnector1">
            <a:avLst/>
          </a:prstGeom>
          <a:noFill/>
          <a:ln w="76200">
            <a:solidFill>
              <a:srgbClr val="B3BF1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76741"/>
            <a:ext cx="712019" cy="72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043559" y="5733256"/>
            <a:ext cx="7344865" cy="505097"/>
          </a:xfrm>
          <a:prstGeom prst="rect">
            <a:avLst/>
          </a:prstGeom>
          <a:gradFill rotWithShape="1">
            <a:gsLst>
              <a:gs pos="0">
                <a:srgbClr val="A9C5EF">
                  <a:gamma/>
                  <a:tint val="0"/>
                  <a:invGamma/>
                </a:srgbClr>
              </a:gs>
              <a:gs pos="100000">
                <a:srgbClr val="A9C5EF">
                  <a:alpha val="20000"/>
                </a:srgbClr>
              </a:gs>
            </a:gsLst>
            <a:lin ang="5400000" scaled="1"/>
          </a:gradFill>
          <a:ln w="1270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</a:pPr>
            <a:r>
              <a:rPr lang="pt-BR" altLang="pt-BR" sz="1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  <a:r>
              <a:rPr lang="pt-BR" altLang="pt-BR" sz="1400" dirty="0">
                <a:solidFill>
                  <a:srgbClr val="2059AE"/>
                </a:solidFill>
              </a:rPr>
              <a:t> 100%</a:t>
            </a:r>
            <a:r>
              <a:rPr lang="pt-BR" altLang="pt-BR" sz="1400" dirty="0"/>
              <a:t> da </a:t>
            </a:r>
            <a:r>
              <a:rPr lang="pt-BR" altLang="pt-BR" sz="1400" dirty="0" smtClean="0"/>
              <a:t>Contribuição Normal </a:t>
            </a:r>
            <a:r>
              <a:rPr lang="pt-BR" altLang="pt-BR" sz="1400" dirty="0"/>
              <a:t>do participante </a:t>
            </a:r>
            <a:r>
              <a:rPr lang="pt-BR" altLang="pt-BR" sz="1400" dirty="0" smtClean="0"/>
              <a:t>l</a:t>
            </a:r>
            <a:r>
              <a:rPr lang="pt-BR" altLang="pt-BR" sz="1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imitada a 3% do Salário de Participação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9" name="Imagem 28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6008249" y="1965331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6008249" y="4557619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632248" y="2060848"/>
            <a:ext cx="32412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2628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842" name="AutoShape 66"/>
          <p:cNvSpPr>
            <a:spLocks noChangeArrowheads="1"/>
          </p:cNvSpPr>
          <p:nvPr/>
        </p:nvSpPr>
        <p:spPr bwMode="auto">
          <a:xfrm>
            <a:off x="4997450" y="3500438"/>
            <a:ext cx="2743200" cy="2735262"/>
          </a:xfrm>
          <a:prstGeom prst="flowChartAlternateProcess">
            <a:avLst/>
          </a:prstGeom>
          <a:gradFill rotWithShape="1">
            <a:gsLst>
              <a:gs pos="0">
                <a:srgbClr val="A9C5EF">
                  <a:gamma/>
                  <a:tint val="34902"/>
                  <a:invGamma/>
                </a:srgbClr>
              </a:gs>
              <a:gs pos="100000">
                <a:srgbClr val="A9C5EF"/>
              </a:gs>
            </a:gsLst>
            <a:lin ang="5400000" scaled="1"/>
          </a:gradFill>
          <a:ln w="19050" algn="ctr">
            <a:solidFill>
              <a:srgbClr val="1D51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400" dirty="0"/>
          </a:p>
        </p:txBody>
      </p:sp>
      <p:sp>
        <p:nvSpPr>
          <p:cNvPr id="715841" name="AutoShape 65"/>
          <p:cNvSpPr>
            <a:spLocks noChangeArrowheads="1"/>
          </p:cNvSpPr>
          <p:nvPr/>
        </p:nvSpPr>
        <p:spPr bwMode="auto">
          <a:xfrm>
            <a:off x="1476375" y="3500438"/>
            <a:ext cx="2743200" cy="2735262"/>
          </a:xfrm>
          <a:prstGeom prst="flowChartAlternateProcess">
            <a:avLst/>
          </a:prstGeom>
          <a:gradFill rotWithShape="1">
            <a:gsLst>
              <a:gs pos="0">
                <a:srgbClr val="D4E033">
                  <a:gamma/>
                  <a:tint val="34902"/>
                  <a:invGamma/>
                </a:srgbClr>
              </a:gs>
              <a:gs pos="100000">
                <a:srgbClr val="D4E033"/>
              </a:gs>
            </a:gsLst>
            <a:lin ang="5400000" scaled="1"/>
          </a:gra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400" dirty="0"/>
          </a:p>
        </p:txBody>
      </p:sp>
      <p:grpSp>
        <p:nvGrpSpPr>
          <p:cNvPr id="715812" name="Group 36"/>
          <p:cNvGrpSpPr>
            <a:grpSpLocks/>
          </p:cNvGrpSpPr>
          <p:nvPr/>
        </p:nvGrpSpPr>
        <p:grpSpPr bwMode="auto">
          <a:xfrm>
            <a:off x="609600" y="1557338"/>
            <a:ext cx="8001000" cy="762000"/>
            <a:chOff x="384" y="1104"/>
            <a:chExt cx="5040" cy="480"/>
          </a:xfrm>
        </p:grpSpPr>
        <p:sp>
          <p:nvSpPr>
            <p:cNvPr id="715802" name="Rectangle 26"/>
            <p:cNvSpPr>
              <a:spLocks noChangeArrowheads="1"/>
            </p:cNvSpPr>
            <p:nvPr/>
          </p:nvSpPr>
          <p:spPr bwMode="auto">
            <a:xfrm>
              <a:off x="384" y="1120"/>
              <a:ext cx="1296" cy="454"/>
            </a:xfrm>
            <a:prstGeom prst="rect">
              <a:avLst/>
            </a:prstGeom>
            <a:gradFill rotWithShape="1">
              <a:gsLst>
                <a:gs pos="0">
                  <a:srgbClr val="A9C5EF">
                    <a:gamma/>
                    <a:tint val="0"/>
                    <a:invGamma/>
                  </a:srgbClr>
                </a:gs>
                <a:gs pos="100000">
                  <a:srgbClr val="A9C5EF">
                    <a:alpha val="20000"/>
                  </a:srgbClr>
                </a:gs>
              </a:gsLst>
              <a:lin ang="5400000" scaled="1"/>
            </a:gradFill>
            <a:ln w="12700">
              <a:solidFill>
                <a:srgbClr val="0782B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folHlink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sz="24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Normal</a:t>
              </a:r>
            </a:p>
          </p:txBody>
        </p:sp>
        <p:sp>
          <p:nvSpPr>
            <p:cNvPr id="715803" name="Rectangle 27"/>
            <p:cNvSpPr>
              <a:spLocks noChangeArrowheads="1"/>
            </p:cNvSpPr>
            <p:nvPr/>
          </p:nvSpPr>
          <p:spPr bwMode="auto">
            <a:xfrm>
              <a:off x="2064" y="1116"/>
              <a:ext cx="3360" cy="454"/>
            </a:xfrm>
            <a:prstGeom prst="rect">
              <a:avLst/>
            </a:prstGeom>
            <a:gradFill rotWithShape="1">
              <a:gsLst>
                <a:gs pos="0">
                  <a:srgbClr val="C5E2FF">
                    <a:gamma/>
                    <a:tint val="0"/>
                    <a:invGamma/>
                  </a:srgbClr>
                </a:gs>
                <a:gs pos="100000">
                  <a:srgbClr val="C5E2FF">
                    <a:alpha val="20000"/>
                  </a:srgbClr>
                </a:gs>
              </a:gsLst>
              <a:lin ang="5400000" scaled="1"/>
            </a:gradFill>
            <a:ln w="19050">
              <a:solidFill>
                <a:srgbClr val="0782B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folHlink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sz="18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100% da </a:t>
              </a:r>
              <a:r>
                <a:rPr lang="pt-BR" altLang="pt-BR" sz="1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Normal </a:t>
              </a:r>
              <a:r>
                <a:rPr lang="pt-BR" altLang="pt-BR" sz="18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de Participante</a:t>
              </a:r>
            </a:p>
          </p:txBody>
        </p:sp>
        <p:sp>
          <p:nvSpPr>
            <p:cNvPr id="715806" name="AutoShape 30"/>
            <p:cNvSpPr>
              <a:spLocks noChangeArrowheads="1"/>
            </p:cNvSpPr>
            <p:nvPr/>
          </p:nvSpPr>
          <p:spPr bwMode="auto">
            <a:xfrm rot="5400000">
              <a:off x="1604" y="1228"/>
              <a:ext cx="480" cy="232"/>
            </a:xfrm>
            <a:prstGeom prst="triangle">
              <a:avLst>
                <a:gd name="adj" fmla="val 50000"/>
              </a:avLst>
            </a:prstGeom>
            <a:solidFill>
              <a:srgbClr val="0782BF"/>
            </a:solidFill>
            <a:ln w="9525" algn="ctr">
              <a:solidFill>
                <a:srgbClr val="066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</p:grpSp>
      <p:grpSp>
        <p:nvGrpSpPr>
          <p:cNvPr id="715829" name="Group 53"/>
          <p:cNvGrpSpPr>
            <a:grpSpLocks/>
          </p:cNvGrpSpPr>
          <p:nvPr/>
        </p:nvGrpSpPr>
        <p:grpSpPr bwMode="auto">
          <a:xfrm>
            <a:off x="1638300" y="2303464"/>
            <a:ext cx="6953250" cy="909638"/>
            <a:chOff x="1032" y="1622"/>
            <a:chExt cx="4380" cy="573"/>
          </a:xfrm>
        </p:grpSpPr>
        <p:cxnSp>
          <p:nvCxnSpPr>
            <p:cNvPr id="715811" name="AutoShape 35"/>
            <p:cNvCxnSpPr>
              <a:cxnSpLocks noChangeShapeType="1"/>
              <a:stCxn id="715802" idx="2"/>
              <a:endCxn id="715814" idx="1"/>
            </p:cNvCxnSpPr>
            <p:nvPr/>
          </p:nvCxnSpPr>
          <p:spPr bwMode="auto">
            <a:xfrm rot="16200000" flipH="1">
              <a:off x="1388" y="1266"/>
              <a:ext cx="323" cy="1036"/>
            </a:xfrm>
            <a:prstGeom prst="bentConnector2">
              <a:avLst/>
            </a:prstGeom>
            <a:noFill/>
            <a:ln w="19050" cap="rnd">
              <a:solidFill>
                <a:srgbClr val="0782BF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5814" name="Rectangle 38"/>
            <p:cNvSpPr>
              <a:spLocks noChangeArrowheads="1"/>
            </p:cNvSpPr>
            <p:nvPr/>
          </p:nvSpPr>
          <p:spPr bwMode="auto">
            <a:xfrm>
              <a:off x="2068" y="1696"/>
              <a:ext cx="3344" cy="499"/>
            </a:xfrm>
            <a:prstGeom prst="rect">
              <a:avLst/>
            </a:prstGeom>
            <a:noFill/>
            <a:ln w="19050" cap="rnd">
              <a:solidFill>
                <a:srgbClr val="0782BF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folHlink"/>
                    </a:outerShdw>
                  </a:effectLst>
                </a14:hiddenEffects>
              </a:ext>
            </a:extLst>
          </p:spPr>
          <p:txBody>
            <a:bodyPr tIns="72000" anchor="ctr"/>
            <a:lstStyle>
              <a:lvl1pPr marL="447675" indent="-180975" algn="l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15963" algn="l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AFBA1C"/>
                </a:buClr>
                <a:buSzPct val="120000"/>
                <a:buFontTx/>
                <a:buChar char="•"/>
              </a:pPr>
              <a:r>
                <a:rPr lang="pt-BR" altLang="pt-BR" sz="1600" dirty="0"/>
                <a:t>Efetuada 12 vezes ao </a:t>
              </a:r>
              <a:r>
                <a:rPr lang="pt-BR" altLang="pt-BR" sz="1600" dirty="0" smtClean="0"/>
                <a:t>ano</a:t>
              </a:r>
            </a:p>
            <a:p>
              <a:pPr>
                <a:lnSpc>
                  <a:spcPct val="80000"/>
                </a:lnSpc>
                <a:buClr>
                  <a:srgbClr val="AFBA1C"/>
                </a:buClr>
                <a:buSzPct val="120000"/>
                <a:buFontTx/>
                <a:buChar char="•"/>
              </a:pPr>
              <a:endParaRPr lang="pt-BR" altLang="pt-BR" sz="1600" dirty="0" smtClean="0"/>
            </a:p>
            <a:p>
              <a:pPr>
                <a:lnSpc>
                  <a:spcPct val="80000"/>
                </a:lnSpc>
                <a:buClr>
                  <a:srgbClr val="AFBA1C"/>
                </a:buClr>
                <a:buSzPct val="120000"/>
                <a:buFontTx/>
                <a:buChar char="•"/>
              </a:pPr>
              <a:r>
                <a:rPr lang="pt-BR" altLang="pt-BR" sz="1600" dirty="0" smtClean="0"/>
                <a:t>Limitada a 3% do Salário de Participação do Participante</a:t>
              </a:r>
              <a:endParaRPr lang="pt-BR" altLang="pt-BR" sz="1600" dirty="0"/>
            </a:p>
          </p:txBody>
        </p:sp>
      </p:grpSp>
      <p:pic>
        <p:nvPicPr>
          <p:cNvPr id="715835" name="Picture 59" descr="Moeda de 1 R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4611688"/>
            <a:ext cx="1511300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5836" name="Picture 60" descr="Moeda de 1 R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4581525"/>
            <a:ext cx="1511300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5837" name="Text Box 61"/>
          <p:cNvSpPr txBox="1">
            <a:spLocks noChangeArrowheads="1"/>
          </p:cNvSpPr>
          <p:nvPr/>
        </p:nvSpPr>
        <p:spPr bwMode="auto">
          <a:xfrm>
            <a:off x="1836738" y="3683000"/>
            <a:ext cx="2109787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75000"/>
              </a:spcBef>
              <a:spcAft>
                <a:spcPct val="40000"/>
              </a:spcAft>
            </a:pPr>
            <a:r>
              <a:rPr lang="pt-BR" altLang="pt-BR" sz="1600" dirty="0"/>
              <a:t>Para cada Real </a:t>
            </a:r>
            <a:br>
              <a:rPr lang="pt-BR" altLang="pt-BR" sz="1600" dirty="0"/>
            </a:br>
            <a:r>
              <a:rPr lang="pt-BR" altLang="pt-BR" sz="1600" dirty="0"/>
              <a:t>que o participante contribui na </a:t>
            </a:r>
            <a:r>
              <a:rPr lang="pt-BR" altLang="pt-BR" sz="1600" dirty="0" smtClean="0"/>
              <a:t>Normal</a:t>
            </a:r>
            <a:endParaRPr lang="pt-BR" altLang="pt-BR" sz="1600" dirty="0"/>
          </a:p>
        </p:txBody>
      </p:sp>
      <p:sp>
        <p:nvSpPr>
          <p:cNvPr id="715839" name="Text Box 63"/>
          <p:cNvSpPr txBox="1">
            <a:spLocks noChangeArrowheads="1"/>
          </p:cNvSpPr>
          <p:nvPr/>
        </p:nvSpPr>
        <p:spPr bwMode="auto">
          <a:xfrm>
            <a:off x="5365750" y="3683000"/>
            <a:ext cx="2109788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75000"/>
              </a:spcBef>
              <a:spcAft>
                <a:spcPct val="40000"/>
              </a:spcAft>
            </a:pPr>
            <a:r>
              <a:rPr lang="pt-BR" altLang="pt-BR" sz="1600" dirty="0"/>
              <a:t>A </a:t>
            </a:r>
            <a:r>
              <a:rPr lang="pt-BR" altLang="pt-BR" sz="1600" dirty="0" smtClean="0"/>
              <a:t>Patrocinadora</a:t>
            </a:r>
            <a:r>
              <a:rPr lang="pt-BR" altLang="pt-BR" sz="1600" dirty="0"/>
              <a:t/>
            </a:r>
            <a:br>
              <a:rPr lang="pt-BR" altLang="pt-BR" sz="1600" dirty="0"/>
            </a:br>
            <a:r>
              <a:rPr lang="pt-BR" altLang="pt-BR" sz="1600" dirty="0"/>
              <a:t>deposita outro Real automaticamente</a:t>
            </a:r>
          </a:p>
        </p:txBody>
      </p:sp>
      <p:sp>
        <p:nvSpPr>
          <p:cNvPr id="715840" name="Text Box 64"/>
          <p:cNvSpPr txBox="1">
            <a:spLocks noChangeArrowheads="1"/>
          </p:cNvSpPr>
          <p:nvPr/>
        </p:nvSpPr>
        <p:spPr bwMode="auto">
          <a:xfrm>
            <a:off x="4259263" y="4292600"/>
            <a:ext cx="6731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5000"/>
              </a:spcBef>
              <a:spcAft>
                <a:spcPct val="40000"/>
              </a:spcAft>
            </a:pPr>
            <a:r>
              <a:rPr lang="pt-BR" altLang="pt-BR" sz="6600" dirty="0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715843" name="Rectangle 67"/>
          <p:cNvSpPr>
            <a:spLocks noGrp="1" noChangeArrowheads="1"/>
          </p:cNvSpPr>
          <p:nvPr>
            <p:ph type="title"/>
          </p:nvPr>
        </p:nvSpPr>
        <p:spPr>
          <a:xfrm>
            <a:off x="251520" y="726976"/>
            <a:ext cx="8784976" cy="6858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altLang="pt-BR" b="1" dirty="0" smtClean="0"/>
              <a:t>CONTRIBUIÇÕES DA PATROCINADORA</a:t>
            </a:r>
            <a:endParaRPr lang="en-US" altLang="pt-BR" b="1" dirty="0"/>
          </a:p>
        </p:txBody>
      </p:sp>
    </p:spTree>
    <p:extLst>
      <p:ext uri="{BB962C8B-B14F-4D97-AF65-F5344CB8AC3E}">
        <p14:creationId xmlns:p14="http://schemas.microsoft.com/office/powerpoint/2010/main" val="16720368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901" name="Rectangle 29"/>
          <p:cNvSpPr>
            <a:spLocks noChangeArrowheads="1"/>
          </p:cNvSpPr>
          <p:nvPr/>
        </p:nvSpPr>
        <p:spPr bwMode="auto">
          <a:xfrm>
            <a:off x="1007269" y="6365368"/>
            <a:ext cx="72342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Dezembro 2017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9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pt-BR" sz="9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endParaRPr lang="pt-BR" sz="9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847910" name="Object 38"/>
          <p:cNvGraphicFramePr>
            <a:graphicFrameLocks noChangeAspect="1"/>
          </p:cNvGraphicFramePr>
          <p:nvPr/>
        </p:nvGraphicFramePr>
        <p:xfrm>
          <a:off x="179388" y="6237288"/>
          <a:ext cx="16557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" name="Foto do Photo Editor" r:id="rId5" imgW="5830114" imgH="1790476" progId="">
                  <p:embed/>
                </p:oleObj>
              </mc:Choice>
              <mc:Fallback>
                <p:oleObj name="Foto do Photo Editor" r:id="rId5" imgW="5830114" imgH="1790476" progId="">
                  <p:embed/>
                  <p:pic>
                    <p:nvPicPr>
                      <p:cNvPr id="0" name="Picture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237288"/>
                        <a:ext cx="165576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7913" name="Rectangle 41"/>
          <p:cNvSpPr>
            <a:spLocks noChangeArrowheads="1"/>
          </p:cNvSpPr>
          <p:nvPr/>
        </p:nvSpPr>
        <p:spPr bwMode="auto">
          <a:xfrm flipV="1">
            <a:off x="323850" y="1989981"/>
            <a:ext cx="8820150" cy="142875"/>
          </a:xfrm>
          <a:prstGeom prst="rect">
            <a:avLst/>
          </a:prstGeom>
          <a:gradFill rotWithShape="0">
            <a:gsLst>
              <a:gs pos="0">
                <a:srgbClr val="996633"/>
              </a:gs>
              <a:gs pos="100000">
                <a:schemeClr val="bg1"/>
              </a:gs>
            </a:gsLst>
            <a:lin ang="0" scaled="1"/>
          </a:gra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7922" name="Rectangle 50"/>
          <p:cNvSpPr>
            <a:spLocks noChangeArrowheads="1"/>
          </p:cNvSpPr>
          <p:nvPr/>
        </p:nvSpPr>
        <p:spPr bwMode="auto">
          <a:xfrm>
            <a:off x="250825" y="3212976"/>
            <a:ext cx="8893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24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47925" name="Rectangle 53"/>
          <p:cNvSpPr>
            <a:spLocks noChangeArrowheads="1"/>
          </p:cNvSpPr>
          <p:nvPr/>
        </p:nvSpPr>
        <p:spPr bwMode="auto">
          <a:xfrm>
            <a:off x="142875" y="3068960"/>
            <a:ext cx="8893175" cy="236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dirty="0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PLANO DE BENEFÍCIOS FECOMÉRCIO MG I</a:t>
            </a:r>
            <a:endParaRPr lang="pt-BR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55576" y="548680"/>
            <a:ext cx="7654758" cy="971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44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SUPREV</a:t>
            </a:r>
            <a:endParaRPr lang="pt-BR" sz="4400" dirty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7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4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47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47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47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901" grpId="0"/>
      <p:bldP spid="847922" grpId="0" autoUpdateAnimBg="0"/>
      <p:bldP spid="84792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435" name="Rectangle 59"/>
          <p:cNvSpPr>
            <a:spLocks noGrp="1" noChangeArrowheads="1"/>
          </p:cNvSpPr>
          <p:nvPr>
            <p:ph type="title"/>
          </p:nvPr>
        </p:nvSpPr>
        <p:spPr>
          <a:xfrm>
            <a:off x="251520" y="-27384"/>
            <a:ext cx="8508305" cy="685800"/>
          </a:xfrm>
        </p:spPr>
        <p:txBody>
          <a:bodyPr/>
          <a:lstStyle/>
          <a:p>
            <a:pPr algn="ctr"/>
            <a:r>
              <a:rPr lang="pt-BR" altLang="pt-BR" b="1" dirty="0" smtClean="0"/>
              <a:t>FUNDOS DE COTAS</a:t>
            </a:r>
            <a:endParaRPr lang="en-US" altLang="pt-BR" b="1" dirty="0"/>
          </a:p>
        </p:txBody>
      </p:sp>
      <p:sp>
        <p:nvSpPr>
          <p:cNvPr id="15" name="AutoShape 31"/>
          <p:cNvSpPr>
            <a:spLocks noChangeArrowheads="1"/>
          </p:cNvSpPr>
          <p:nvPr/>
        </p:nvSpPr>
        <p:spPr bwMode="auto">
          <a:xfrm>
            <a:off x="179512" y="2338139"/>
            <a:ext cx="4752528" cy="648072"/>
          </a:xfrm>
          <a:prstGeom prst="flowChartAlternateProcess">
            <a:avLst/>
          </a:prstGeom>
          <a:solidFill>
            <a:srgbClr val="D4E033">
              <a:alpha val="60001"/>
            </a:srgbClr>
          </a:soli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dirty="0" smtClean="0"/>
              <a:t>Fundo C</a:t>
            </a:r>
            <a:endParaRPr lang="pt-BR" altLang="pt-BR" dirty="0"/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auto">
          <a:xfrm>
            <a:off x="179512" y="2986211"/>
            <a:ext cx="4752528" cy="648072"/>
          </a:xfrm>
          <a:prstGeom prst="flowChartAlternateProcess">
            <a:avLst/>
          </a:prstGeom>
          <a:solidFill>
            <a:srgbClr val="D4E033">
              <a:alpha val="60001"/>
            </a:srgbClr>
          </a:soli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dirty="0" smtClean="0"/>
              <a:t>Fundo D</a:t>
            </a:r>
            <a:endParaRPr lang="pt-BR" altLang="pt-BR" dirty="0"/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79512" y="1041995"/>
            <a:ext cx="4752528" cy="611015"/>
          </a:xfrm>
          <a:prstGeom prst="flowChartAlternateProcess">
            <a:avLst/>
          </a:prstGeom>
          <a:solidFill>
            <a:srgbClr val="D4E033">
              <a:alpha val="60001"/>
            </a:srgbClr>
          </a:soli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dirty="0" smtClean="0"/>
              <a:t>Fundo A</a:t>
            </a:r>
            <a:endParaRPr lang="pt-BR" altLang="pt-BR" dirty="0"/>
          </a:p>
        </p:txBody>
      </p:sp>
      <p:sp>
        <p:nvSpPr>
          <p:cNvPr id="19" name="AutoShape 47"/>
          <p:cNvSpPr>
            <a:spLocks noChangeArrowheads="1"/>
          </p:cNvSpPr>
          <p:nvPr/>
        </p:nvSpPr>
        <p:spPr bwMode="auto">
          <a:xfrm>
            <a:off x="5006131" y="1146943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" name="AutoShape 47"/>
          <p:cNvSpPr>
            <a:spLocks noChangeArrowheads="1"/>
          </p:cNvSpPr>
          <p:nvPr/>
        </p:nvSpPr>
        <p:spPr bwMode="auto">
          <a:xfrm>
            <a:off x="5006131" y="2482155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1" name="AutoShape 47"/>
          <p:cNvSpPr>
            <a:spLocks noChangeArrowheads="1"/>
          </p:cNvSpPr>
          <p:nvPr/>
        </p:nvSpPr>
        <p:spPr bwMode="auto">
          <a:xfrm>
            <a:off x="5006131" y="3120007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5868144" y="1013147"/>
            <a:ext cx="3168352" cy="65881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Contribuições Normais de Participantes</a:t>
            </a:r>
            <a:endParaRPr lang="pt-BR" altLang="pt-BR" sz="1600" dirty="0"/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5868144" y="2338139"/>
            <a:ext cx="3168352" cy="65881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Contribuições Normais da Patrocinadora</a:t>
            </a:r>
            <a:endParaRPr lang="pt-BR" altLang="pt-BR" sz="1600" dirty="0"/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5868144" y="2986211"/>
            <a:ext cx="3168352" cy="65881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Recursos Portados e Entidade Fechada</a:t>
            </a:r>
            <a:endParaRPr lang="pt-BR" altLang="pt-BR" sz="1600" dirty="0"/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179512" y="1669487"/>
            <a:ext cx="4752528" cy="675502"/>
          </a:xfrm>
          <a:prstGeom prst="flowChartAlternateProcess">
            <a:avLst/>
          </a:prstGeom>
          <a:solidFill>
            <a:srgbClr val="D4E033">
              <a:alpha val="60001"/>
            </a:srgbClr>
          </a:soli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dirty="0" smtClean="0"/>
              <a:t>Fundo B</a:t>
            </a:r>
            <a:endParaRPr lang="pt-BR" altLang="pt-BR" dirty="0"/>
          </a:p>
        </p:txBody>
      </p:sp>
      <p:sp>
        <p:nvSpPr>
          <p:cNvPr id="13" name="AutoShape 47"/>
          <p:cNvSpPr>
            <a:spLocks noChangeArrowheads="1"/>
          </p:cNvSpPr>
          <p:nvPr/>
        </p:nvSpPr>
        <p:spPr bwMode="auto">
          <a:xfrm>
            <a:off x="5006131" y="1834083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5868144" y="1690067"/>
            <a:ext cx="3168352" cy="65881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Contribuições Voluntárias de Participantes</a:t>
            </a:r>
            <a:endParaRPr lang="pt-BR" altLang="pt-BR" sz="1600" dirty="0"/>
          </a:p>
        </p:txBody>
      </p:sp>
      <p:sp>
        <p:nvSpPr>
          <p:cNvPr id="18" name="AutoShape 31"/>
          <p:cNvSpPr>
            <a:spLocks noChangeArrowheads="1"/>
          </p:cNvSpPr>
          <p:nvPr/>
        </p:nvSpPr>
        <p:spPr bwMode="auto">
          <a:xfrm>
            <a:off x="179512" y="3630091"/>
            <a:ext cx="4752528" cy="652264"/>
          </a:xfrm>
          <a:prstGeom prst="flowChartAlternateProcess">
            <a:avLst/>
          </a:prstGeom>
          <a:solidFill>
            <a:srgbClr val="D4E033">
              <a:alpha val="60001"/>
            </a:srgbClr>
          </a:soli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dirty="0" smtClean="0"/>
              <a:t>Fundo </a:t>
            </a:r>
            <a:r>
              <a:rPr lang="pt-BR" altLang="pt-BR" dirty="0"/>
              <a:t>E</a:t>
            </a:r>
          </a:p>
        </p:txBody>
      </p:sp>
      <p:sp>
        <p:nvSpPr>
          <p:cNvPr id="23" name="AutoShape 47"/>
          <p:cNvSpPr>
            <a:spLocks noChangeArrowheads="1"/>
          </p:cNvSpPr>
          <p:nvPr/>
        </p:nvSpPr>
        <p:spPr bwMode="auto">
          <a:xfrm>
            <a:off x="5006131" y="3796407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5868144" y="3634283"/>
            <a:ext cx="3168352" cy="65881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/>
              <a:t>Recursos Portados e Entidade </a:t>
            </a:r>
            <a:r>
              <a:rPr lang="pt-BR" altLang="pt-BR" sz="1600" dirty="0" smtClean="0"/>
              <a:t>Aberta</a:t>
            </a:r>
            <a:endParaRPr lang="pt-BR" altLang="pt-BR" sz="1600" dirty="0"/>
          </a:p>
        </p:txBody>
      </p:sp>
      <p:sp>
        <p:nvSpPr>
          <p:cNvPr id="27" name="AutoShape 31"/>
          <p:cNvSpPr>
            <a:spLocks noChangeArrowheads="1"/>
          </p:cNvSpPr>
          <p:nvPr/>
        </p:nvSpPr>
        <p:spPr bwMode="auto">
          <a:xfrm>
            <a:off x="179512" y="4280880"/>
            <a:ext cx="4752528" cy="660287"/>
          </a:xfrm>
          <a:prstGeom prst="flowChartAlternateProcess">
            <a:avLst/>
          </a:prstGeom>
          <a:solidFill>
            <a:srgbClr val="D4E033">
              <a:alpha val="60001"/>
            </a:srgbClr>
          </a:soli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dirty="0" smtClean="0"/>
              <a:t>Fundo F</a:t>
            </a:r>
            <a:endParaRPr lang="pt-BR" altLang="pt-BR" dirty="0"/>
          </a:p>
        </p:txBody>
      </p:sp>
      <p:sp>
        <p:nvSpPr>
          <p:cNvPr id="28" name="AutoShape 47"/>
          <p:cNvSpPr>
            <a:spLocks noChangeArrowheads="1"/>
          </p:cNvSpPr>
          <p:nvPr/>
        </p:nvSpPr>
        <p:spPr bwMode="auto">
          <a:xfrm>
            <a:off x="5006131" y="4443718"/>
            <a:ext cx="862013" cy="34079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5868144" y="4282355"/>
            <a:ext cx="3168352" cy="65881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Sobras de Resgates</a:t>
            </a:r>
            <a:endParaRPr lang="pt-BR" altLang="pt-BR" sz="1600" dirty="0"/>
          </a:p>
        </p:txBody>
      </p:sp>
      <p:sp>
        <p:nvSpPr>
          <p:cNvPr id="46" name="AutoShape 31"/>
          <p:cNvSpPr>
            <a:spLocks noChangeArrowheads="1"/>
          </p:cNvSpPr>
          <p:nvPr/>
        </p:nvSpPr>
        <p:spPr bwMode="auto">
          <a:xfrm>
            <a:off x="179512" y="4939907"/>
            <a:ext cx="4752528" cy="647857"/>
          </a:xfrm>
          <a:prstGeom prst="flowChartAlternateProcess">
            <a:avLst/>
          </a:prstGeom>
          <a:solidFill>
            <a:srgbClr val="D4E033">
              <a:alpha val="60001"/>
            </a:srgbClr>
          </a:soli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dirty="0" smtClean="0"/>
              <a:t>Fundo </a:t>
            </a:r>
            <a:r>
              <a:rPr lang="pt-BR" altLang="pt-BR" dirty="0"/>
              <a:t>G</a:t>
            </a:r>
          </a:p>
        </p:txBody>
      </p:sp>
      <p:sp>
        <p:nvSpPr>
          <p:cNvPr id="47" name="AutoShape 47"/>
          <p:cNvSpPr>
            <a:spLocks noChangeArrowheads="1"/>
          </p:cNvSpPr>
          <p:nvPr/>
        </p:nvSpPr>
        <p:spPr bwMode="auto">
          <a:xfrm>
            <a:off x="5006131" y="5074443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auto">
          <a:xfrm>
            <a:off x="5868144" y="4930427"/>
            <a:ext cx="3168352" cy="65881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Contribuições Extraordinárias do PMB</a:t>
            </a:r>
            <a:endParaRPr lang="pt-BR" altLang="pt-BR" sz="1600" dirty="0"/>
          </a:p>
        </p:txBody>
      </p:sp>
      <p:sp>
        <p:nvSpPr>
          <p:cNvPr id="49" name="AutoShape 31"/>
          <p:cNvSpPr>
            <a:spLocks noChangeArrowheads="1"/>
          </p:cNvSpPr>
          <p:nvPr/>
        </p:nvSpPr>
        <p:spPr bwMode="auto">
          <a:xfrm>
            <a:off x="179512" y="5574222"/>
            <a:ext cx="4752528" cy="663090"/>
          </a:xfrm>
          <a:prstGeom prst="flowChartAlternateProcess">
            <a:avLst/>
          </a:prstGeom>
          <a:solidFill>
            <a:srgbClr val="D4E033">
              <a:alpha val="60001"/>
            </a:srgbClr>
          </a:soli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dirty="0" smtClean="0"/>
              <a:t>Fundo </a:t>
            </a:r>
            <a:r>
              <a:rPr lang="pt-BR" altLang="pt-BR" dirty="0"/>
              <a:t>H</a:t>
            </a:r>
          </a:p>
        </p:txBody>
      </p:sp>
      <p:sp>
        <p:nvSpPr>
          <p:cNvPr id="50" name="AutoShape 47"/>
          <p:cNvSpPr>
            <a:spLocks noChangeArrowheads="1"/>
          </p:cNvSpPr>
          <p:nvPr/>
        </p:nvSpPr>
        <p:spPr bwMode="auto">
          <a:xfrm>
            <a:off x="5006131" y="5738415"/>
            <a:ext cx="862013" cy="38266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5868144" y="5578499"/>
            <a:ext cx="3168352" cy="65881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Reservas Matemática de Migração do Assistido PMB</a:t>
            </a:r>
            <a:endParaRPr lang="pt-BR" altLang="pt-BR" sz="1600" dirty="0"/>
          </a:p>
        </p:txBody>
      </p:sp>
    </p:spTree>
    <p:extLst>
      <p:ext uri="{BB962C8B-B14F-4D97-AF65-F5344CB8AC3E}">
        <p14:creationId xmlns:p14="http://schemas.microsoft.com/office/powerpoint/2010/main" val="3353986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901" name="Rectangle 29"/>
          <p:cNvSpPr>
            <a:spLocks noChangeArrowheads="1"/>
          </p:cNvSpPr>
          <p:nvPr/>
        </p:nvSpPr>
        <p:spPr bwMode="auto">
          <a:xfrm>
            <a:off x="971550" y="6380559"/>
            <a:ext cx="72342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Novembro 2017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9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pt-BR" sz="9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endParaRPr lang="pt-BR" sz="9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847910" name="Object 38"/>
          <p:cNvGraphicFramePr>
            <a:graphicFrameLocks noChangeAspect="1"/>
          </p:cNvGraphicFramePr>
          <p:nvPr/>
        </p:nvGraphicFramePr>
        <p:xfrm>
          <a:off x="179388" y="6237288"/>
          <a:ext cx="16557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Foto do Photo Editor" r:id="rId4" imgW="5830114" imgH="1790476" progId="">
                  <p:embed/>
                </p:oleObj>
              </mc:Choice>
              <mc:Fallback>
                <p:oleObj name="Foto do Photo Editor" r:id="rId4" imgW="5830114" imgH="17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237288"/>
                        <a:ext cx="165576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7913" name="Rectangle 41"/>
          <p:cNvSpPr>
            <a:spLocks noChangeArrowheads="1"/>
          </p:cNvSpPr>
          <p:nvPr/>
        </p:nvSpPr>
        <p:spPr bwMode="auto">
          <a:xfrm flipV="1">
            <a:off x="323850" y="1989981"/>
            <a:ext cx="8820150" cy="142875"/>
          </a:xfrm>
          <a:prstGeom prst="rect">
            <a:avLst/>
          </a:prstGeom>
          <a:gradFill rotWithShape="0">
            <a:gsLst>
              <a:gs pos="0">
                <a:srgbClr val="996633"/>
              </a:gs>
              <a:gs pos="100000">
                <a:schemeClr val="bg1"/>
              </a:gs>
            </a:gsLst>
            <a:lin ang="0" scaled="1"/>
          </a:gra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7922" name="Rectangle 50"/>
          <p:cNvSpPr>
            <a:spLocks noChangeArrowheads="1"/>
          </p:cNvSpPr>
          <p:nvPr/>
        </p:nvSpPr>
        <p:spPr bwMode="auto">
          <a:xfrm>
            <a:off x="250825" y="3212976"/>
            <a:ext cx="8893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24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47925" name="Rectangle 53"/>
          <p:cNvSpPr>
            <a:spLocks noChangeArrowheads="1"/>
          </p:cNvSpPr>
          <p:nvPr/>
        </p:nvSpPr>
        <p:spPr bwMode="auto">
          <a:xfrm>
            <a:off x="142875" y="2603057"/>
            <a:ext cx="8893175" cy="282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PLANO MISTO DE BENEFÍCIOS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PLANO FECOMÉRCIO MG I</a:t>
            </a:r>
            <a:endParaRPr lang="pt-BR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55576" y="548680"/>
            <a:ext cx="7654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40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PRINCIPAIS DIFERENÇAS</a:t>
            </a:r>
            <a:endParaRPr lang="pt-BR" sz="4000" dirty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773653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7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4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47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47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47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901" grpId="0"/>
      <p:bldP spid="847922" grpId="0" autoUpdateAnimBg="0"/>
      <p:bldP spid="84792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7910" name="Object 38"/>
          <p:cNvGraphicFramePr>
            <a:graphicFrameLocks noChangeAspect="1"/>
          </p:cNvGraphicFramePr>
          <p:nvPr/>
        </p:nvGraphicFramePr>
        <p:xfrm>
          <a:off x="179388" y="6237288"/>
          <a:ext cx="16557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Foto do Photo Editor" r:id="rId4" imgW="5830114" imgH="1790476" progId="">
                  <p:embed/>
                </p:oleObj>
              </mc:Choice>
              <mc:Fallback>
                <p:oleObj name="Foto do Photo Editor" r:id="rId4" imgW="5830114" imgH="17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237288"/>
                        <a:ext cx="165576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7913" name="Rectangle 41"/>
          <p:cNvSpPr>
            <a:spLocks noChangeArrowheads="1"/>
          </p:cNvSpPr>
          <p:nvPr/>
        </p:nvSpPr>
        <p:spPr bwMode="auto">
          <a:xfrm flipV="1">
            <a:off x="323850" y="1989981"/>
            <a:ext cx="8820150" cy="142875"/>
          </a:xfrm>
          <a:prstGeom prst="rect">
            <a:avLst/>
          </a:prstGeom>
          <a:gradFill rotWithShape="0">
            <a:gsLst>
              <a:gs pos="0">
                <a:srgbClr val="996633"/>
              </a:gs>
              <a:gs pos="100000">
                <a:schemeClr val="bg1"/>
              </a:gs>
            </a:gsLst>
            <a:lin ang="0" scaled="1"/>
          </a:gra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7922" name="Rectangle 50"/>
          <p:cNvSpPr>
            <a:spLocks noChangeArrowheads="1"/>
          </p:cNvSpPr>
          <p:nvPr/>
        </p:nvSpPr>
        <p:spPr bwMode="auto">
          <a:xfrm>
            <a:off x="250825" y="3212976"/>
            <a:ext cx="8893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24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53"/>
          <p:cNvSpPr>
            <a:spLocks noChangeArrowheads="1"/>
          </p:cNvSpPr>
          <p:nvPr/>
        </p:nvSpPr>
        <p:spPr bwMode="auto">
          <a:xfrm>
            <a:off x="142875" y="44624"/>
            <a:ext cx="8893175" cy="282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QUAIS AS PRINCIPAIS DIFERENÇAS ENTRE OS PLANOS</a:t>
            </a:r>
            <a:endParaRPr lang="pt-BR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4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7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922" grpId="0" autoUpdateAnimBg="0"/>
      <p:bldP spid="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5" name="Rectangle 23"/>
          <p:cNvSpPr>
            <a:spLocks noChangeArrowheads="1"/>
          </p:cNvSpPr>
          <p:nvPr/>
        </p:nvSpPr>
        <p:spPr bwMode="auto">
          <a:xfrm>
            <a:off x="657224" y="908720"/>
            <a:ext cx="3698752" cy="844550"/>
          </a:xfrm>
          <a:prstGeom prst="rect">
            <a:avLst/>
          </a:prstGeom>
          <a:solidFill>
            <a:srgbClr val="A9C5EF">
              <a:alpha val="70000"/>
            </a:srgbClr>
          </a:solidFill>
          <a:ln w="28575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MISTO DE BENEFÍCIOS</a:t>
            </a:r>
            <a:endParaRPr lang="pt-BR" altLang="pt-BR" sz="1800" dirty="0"/>
          </a:p>
        </p:txBody>
      </p:sp>
      <p:sp>
        <p:nvSpPr>
          <p:cNvPr id="218140" name="Rectangle 28"/>
          <p:cNvSpPr>
            <a:spLocks noChangeArrowheads="1"/>
          </p:cNvSpPr>
          <p:nvPr/>
        </p:nvSpPr>
        <p:spPr bwMode="auto">
          <a:xfrm>
            <a:off x="4514850" y="908720"/>
            <a:ext cx="4038600" cy="844550"/>
          </a:xfrm>
          <a:prstGeom prst="rect">
            <a:avLst/>
          </a:prstGeom>
          <a:solidFill>
            <a:srgbClr val="D4E033">
              <a:alpha val="60001"/>
            </a:srgbClr>
          </a:solidFill>
          <a:ln w="28575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FECOMÉRCIO MG I</a:t>
            </a:r>
            <a:endParaRPr lang="pt-BR" altLang="pt-BR" sz="1800" dirty="0"/>
          </a:p>
        </p:txBody>
      </p: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4493840" y="1913558"/>
            <a:ext cx="4182616" cy="2523554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Beneficiários:</a:t>
            </a:r>
          </a:p>
          <a:p>
            <a:pPr>
              <a:buClrTx/>
              <a:buFontTx/>
              <a:buNone/>
            </a:pPr>
            <a:r>
              <a:rPr lang="pt-BR" altLang="pt-BR" sz="1600" dirty="0" smtClean="0"/>
              <a:t>- Cônjuge/Companheiro(a)</a:t>
            </a:r>
            <a:endParaRPr lang="pt-BR" altLang="pt-BR" sz="1600" dirty="0"/>
          </a:p>
          <a:p>
            <a:pPr marL="374650" indent="-285750">
              <a:buClrTx/>
              <a:buFontTx/>
              <a:buChar char="-"/>
            </a:pPr>
            <a:r>
              <a:rPr lang="pt-BR" altLang="pt-BR" sz="1600" dirty="0" smtClean="0"/>
              <a:t>Filhos &lt; 21 anos não emancipado</a:t>
            </a:r>
          </a:p>
          <a:p>
            <a:pPr marL="374650" indent="-285750">
              <a:buClrTx/>
              <a:buFontTx/>
              <a:buChar char="-"/>
            </a:pPr>
            <a:r>
              <a:rPr lang="pt-BR" altLang="pt-BR" sz="1600" dirty="0" smtClean="0"/>
              <a:t>Filho Inválido de qualquer idade</a:t>
            </a:r>
            <a:endParaRPr lang="pt-BR" altLang="pt-BR" sz="1600" dirty="0"/>
          </a:p>
          <a:p>
            <a:pPr>
              <a:buClrTx/>
              <a:buFontTx/>
              <a:buNone/>
            </a:pPr>
            <a:r>
              <a:rPr lang="pt-BR" altLang="pt-BR" sz="1600" dirty="0" smtClean="0"/>
              <a:t>- Pai, Mãe e irmão &lt; 21 na </a:t>
            </a:r>
            <a:r>
              <a:rPr lang="pt-BR" altLang="pt-BR" sz="1600" dirty="0"/>
              <a:t>falta dos </a:t>
            </a:r>
            <a:r>
              <a:rPr lang="pt-BR" altLang="pt-BR" sz="1600" dirty="0" smtClean="0"/>
              <a:t>acima, que comprovem dependência econômica</a:t>
            </a:r>
            <a:endParaRPr lang="pt-BR" altLang="pt-BR" sz="1600" dirty="0"/>
          </a:p>
        </p:txBody>
      </p:sp>
      <p:sp>
        <p:nvSpPr>
          <p:cNvPr id="218138" name="Rectangle 26"/>
          <p:cNvSpPr>
            <a:spLocks noChangeArrowheads="1"/>
          </p:cNvSpPr>
          <p:nvPr/>
        </p:nvSpPr>
        <p:spPr bwMode="auto">
          <a:xfrm>
            <a:off x="657224" y="1919958"/>
            <a:ext cx="3698751" cy="2517154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Beneficiários: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- Cônjuge/Companheiro(a)</a:t>
            </a:r>
          </a:p>
          <a:p>
            <a:pPr marL="285750" indent="-285750" algn="l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pt-BR" altLang="pt-BR" sz="1600" dirty="0" smtClean="0"/>
              <a:t>Filhos &lt; 21 anos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</a:pPr>
            <a:r>
              <a:rPr lang="pt-BR" altLang="pt-BR" sz="1600" dirty="0" smtClean="0"/>
              <a:t>Filho Inválido </a:t>
            </a:r>
            <a:r>
              <a:rPr lang="pt-BR" altLang="pt-BR" sz="1600" dirty="0"/>
              <a:t>de qualquer idade</a:t>
            </a:r>
            <a:endParaRPr lang="pt-BR" altLang="pt-BR" sz="1600" dirty="0" smtClean="0"/>
          </a:p>
          <a:p>
            <a:pPr marL="285750" indent="-285750" algn="l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pt-BR" altLang="pt-BR" sz="1600" dirty="0" smtClean="0"/>
              <a:t>Filhos até 24 anos cursando Ensino Superior ou Pós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- Pai e Mãe (na falta dos acima)</a:t>
            </a:r>
            <a:endParaRPr lang="pt-BR" altLang="pt-BR" sz="1600" dirty="0"/>
          </a:p>
        </p:txBody>
      </p:sp>
      <p:sp>
        <p:nvSpPr>
          <p:cNvPr id="218164" name="Rectangle 5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820472" cy="685800"/>
          </a:xfrm>
        </p:spPr>
        <p:txBody>
          <a:bodyPr/>
          <a:lstStyle/>
          <a:p>
            <a:pPr algn="ctr"/>
            <a:r>
              <a:rPr lang="pt-BR" altLang="pt-BR" b="1" dirty="0" smtClean="0"/>
              <a:t>PRINCIPAIS DIFERENÇAS</a:t>
            </a:r>
            <a:endParaRPr lang="en-US" altLang="pt-BR" b="1" dirty="0"/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657225" y="4581128"/>
            <a:ext cx="3698751" cy="1728192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Benefícios:</a:t>
            </a:r>
          </a:p>
          <a:p>
            <a:pPr marL="285750" indent="-285750" algn="l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600" dirty="0" smtClean="0"/>
              <a:t>Tempo de Serviço</a:t>
            </a:r>
          </a:p>
          <a:p>
            <a:pPr marL="285750" indent="-285750" algn="l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600" dirty="0" smtClean="0"/>
              <a:t>Especial</a:t>
            </a:r>
          </a:p>
          <a:p>
            <a:pPr marL="285750" indent="-285750" algn="l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600" dirty="0" smtClean="0"/>
              <a:t>Idade</a:t>
            </a:r>
          </a:p>
          <a:p>
            <a:pPr marL="285750" indent="-285750" algn="l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600" dirty="0" smtClean="0"/>
              <a:t>Invalidez</a:t>
            </a:r>
          </a:p>
          <a:p>
            <a:pPr marL="285750" indent="-285750" algn="l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600" dirty="0" smtClean="0"/>
              <a:t>Pensão por Morte</a:t>
            </a:r>
            <a:endParaRPr lang="pt-BR" altLang="pt-BR" sz="1600" dirty="0"/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4493840" y="4581128"/>
            <a:ext cx="4182616" cy="172819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/>
              <a:t>Benefícios:</a:t>
            </a:r>
          </a:p>
          <a:p>
            <a:pPr>
              <a:buClrTx/>
              <a:buFontTx/>
              <a:buNone/>
            </a:pPr>
            <a:endParaRPr lang="pt-BR" altLang="pt-BR" sz="1600" dirty="0" smtClean="0"/>
          </a:p>
          <a:p>
            <a:pPr marL="374650" indent="-285750">
              <a:buClrTx/>
              <a:buFont typeface="Arial" panose="020B0604020202020204" pitchFamily="34" charset="0"/>
              <a:buChar char="•"/>
            </a:pPr>
            <a:r>
              <a:rPr lang="pt-BR" altLang="pt-BR" sz="1600" dirty="0" smtClean="0"/>
              <a:t>Prazo Determinado</a:t>
            </a:r>
          </a:p>
          <a:p>
            <a:pPr marL="374650" indent="-285750">
              <a:buClrTx/>
              <a:buFont typeface="Arial" panose="020B0604020202020204" pitchFamily="34" charset="0"/>
              <a:buChar char="•"/>
            </a:pPr>
            <a:endParaRPr lang="pt-BR" altLang="pt-BR" sz="1600" dirty="0" smtClean="0"/>
          </a:p>
          <a:p>
            <a:pPr marL="374650" indent="-285750">
              <a:buClrTx/>
              <a:buFont typeface="Arial" panose="020B0604020202020204" pitchFamily="34" charset="0"/>
              <a:buChar char="•"/>
            </a:pPr>
            <a:r>
              <a:rPr lang="pt-BR" altLang="pt-BR" sz="1600" dirty="0" smtClean="0"/>
              <a:t>Prazo Indeterminado</a:t>
            </a:r>
          </a:p>
          <a:p>
            <a:pPr>
              <a:buClrTx/>
            </a:pPr>
            <a:endParaRPr lang="pt-BR" altLang="pt-BR" sz="1600" dirty="0"/>
          </a:p>
        </p:txBody>
      </p:sp>
    </p:spTree>
    <p:extLst>
      <p:ext uri="{BB962C8B-B14F-4D97-AF65-F5344CB8AC3E}">
        <p14:creationId xmlns:p14="http://schemas.microsoft.com/office/powerpoint/2010/main" val="3238282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5" name="Rectangle 23"/>
          <p:cNvSpPr>
            <a:spLocks noChangeArrowheads="1"/>
          </p:cNvSpPr>
          <p:nvPr/>
        </p:nvSpPr>
        <p:spPr bwMode="auto">
          <a:xfrm>
            <a:off x="657224" y="908720"/>
            <a:ext cx="3698752" cy="844550"/>
          </a:xfrm>
          <a:prstGeom prst="rect">
            <a:avLst/>
          </a:prstGeom>
          <a:solidFill>
            <a:srgbClr val="A9C5EF">
              <a:alpha val="70000"/>
            </a:srgbClr>
          </a:solidFill>
          <a:ln w="28575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MISTO DE BENEFÍCIOS</a:t>
            </a:r>
            <a:endParaRPr lang="pt-BR" altLang="pt-BR" sz="1800" dirty="0"/>
          </a:p>
        </p:txBody>
      </p:sp>
      <p:sp>
        <p:nvSpPr>
          <p:cNvPr id="218140" name="Rectangle 28"/>
          <p:cNvSpPr>
            <a:spLocks noChangeArrowheads="1"/>
          </p:cNvSpPr>
          <p:nvPr/>
        </p:nvSpPr>
        <p:spPr bwMode="auto">
          <a:xfrm>
            <a:off x="4514850" y="908720"/>
            <a:ext cx="4038600" cy="844550"/>
          </a:xfrm>
          <a:prstGeom prst="rect">
            <a:avLst/>
          </a:prstGeom>
          <a:solidFill>
            <a:srgbClr val="D4E033">
              <a:alpha val="60001"/>
            </a:srgbClr>
          </a:solidFill>
          <a:ln w="28575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FECOMÉRCIO MG I</a:t>
            </a:r>
            <a:endParaRPr lang="pt-BR" altLang="pt-BR" sz="1800" dirty="0"/>
          </a:p>
        </p:txBody>
      </p: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4493840" y="1913558"/>
            <a:ext cx="4182616" cy="1443434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/>
              <a:t>Com a morte do Assistido e </a:t>
            </a:r>
            <a:r>
              <a:rPr lang="pt-BR" altLang="pt-BR" sz="1600" dirty="0" smtClean="0"/>
              <a:t>não havendo Beneficiários, os recursos existentes </a:t>
            </a:r>
            <a:r>
              <a:rPr lang="pt-BR" altLang="pt-BR" sz="1600" dirty="0"/>
              <a:t>no Saldo de </a:t>
            </a:r>
            <a:r>
              <a:rPr lang="pt-BR" altLang="pt-BR" sz="1600" dirty="0" smtClean="0"/>
              <a:t>Contas </a:t>
            </a:r>
            <a:r>
              <a:rPr lang="pt-BR" altLang="pt-BR" sz="1600" dirty="0"/>
              <a:t>são revertidos </a:t>
            </a:r>
            <a:r>
              <a:rPr lang="pt-BR" altLang="pt-BR" sz="1600" dirty="0" smtClean="0"/>
              <a:t>aos </a:t>
            </a:r>
            <a:r>
              <a:rPr lang="pt-BR" altLang="pt-BR" sz="1600" dirty="0" smtClean="0">
                <a:solidFill>
                  <a:srgbClr val="FF0000"/>
                </a:solidFill>
              </a:rPr>
              <a:t>Herdeiros Legais</a:t>
            </a:r>
            <a:endParaRPr lang="pt-BR" altLang="pt-BR" sz="1600" dirty="0">
              <a:solidFill>
                <a:srgbClr val="FF0000"/>
              </a:solidFill>
            </a:endParaRPr>
          </a:p>
        </p:txBody>
      </p:sp>
      <p:sp>
        <p:nvSpPr>
          <p:cNvPr id="218138" name="Rectangle 26"/>
          <p:cNvSpPr>
            <a:spLocks noChangeArrowheads="1"/>
          </p:cNvSpPr>
          <p:nvPr/>
        </p:nvSpPr>
        <p:spPr bwMode="auto">
          <a:xfrm>
            <a:off x="657224" y="1919958"/>
            <a:ext cx="3698751" cy="1437034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</a:pPr>
            <a:r>
              <a:rPr lang="pt-BR" altLang="pt-BR" sz="1600" dirty="0"/>
              <a:t>Com a morte do Assistido e não havendo </a:t>
            </a:r>
            <a:r>
              <a:rPr lang="pt-BR" altLang="pt-BR" sz="1600" dirty="0" smtClean="0"/>
              <a:t>Beneficiários, </a:t>
            </a:r>
            <a:r>
              <a:rPr lang="pt-BR" altLang="pt-BR" sz="1600" dirty="0"/>
              <a:t>os recursos existentes no Saldo de Contas </a:t>
            </a:r>
            <a:r>
              <a:rPr lang="pt-BR" altLang="pt-BR" sz="1600" dirty="0" smtClean="0"/>
              <a:t>são </a:t>
            </a:r>
            <a:r>
              <a:rPr lang="pt-BR" altLang="pt-BR" sz="1600" dirty="0"/>
              <a:t>revertidos ao </a:t>
            </a:r>
            <a:r>
              <a:rPr lang="pt-BR" altLang="pt-BR" sz="1600" dirty="0">
                <a:solidFill>
                  <a:srgbClr val="FF0000"/>
                </a:solidFill>
              </a:rPr>
              <a:t>Plano</a:t>
            </a:r>
          </a:p>
        </p:txBody>
      </p:sp>
      <p:sp>
        <p:nvSpPr>
          <p:cNvPr id="218164" name="Rectangle 5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820472" cy="685800"/>
          </a:xfrm>
        </p:spPr>
        <p:txBody>
          <a:bodyPr/>
          <a:lstStyle/>
          <a:p>
            <a:pPr algn="ctr"/>
            <a:r>
              <a:rPr lang="pt-BR" altLang="pt-BR" b="1" dirty="0" smtClean="0"/>
              <a:t>PRINCIPAIS DIFERENÇAS</a:t>
            </a:r>
            <a:endParaRPr lang="en-US" altLang="pt-BR" b="1" dirty="0"/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657225" y="3435400"/>
            <a:ext cx="3698751" cy="1649784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Uma vez escolhido o Tipo de Renda, não há mais a possibilidade de modificação no nível do benefício</a:t>
            </a:r>
            <a:endParaRPr lang="pt-BR" altLang="pt-BR" sz="1600" dirty="0"/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4493840" y="3429000"/>
            <a:ext cx="4182616" cy="1656184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pt-BR" altLang="pt-BR" sz="1600" dirty="0" smtClean="0"/>
              <a:t>Há possibilidade de modificação no nível do benefício em caso de escolha da renda por “Prazo Indeterminado”, alterando anualmente o </a:t>
            </a:r>
            <a:r>
              <a:rPr lang="pt-BR" altLang="pt-BR" sz="1600" dirty="0" smtClean="0">
                <a:solidFill>
                  <a:srgbClr val="FF0000"/>
                </a:solidFill>
              </a:rPr>
              <a:t>%</a:t>
            </a:r>
            <a:r>
              <a:rPr lang="pt-BR" altLang="pt-BR" sz="1600" dirty="0" smtClean="0"/>
              <a:t> de incidência sobre o Saldo</a:t>
            </a:r>
            <a:endParaRPr lang="pt-BR" altLang="pt-BR" sz="1600" dirty="0"/>
          </a:p>
        </p:txBody>
      </p:sp>
    </p:spTree>
    <p:extLst>
      <p:ext uri="{BB962C8B-B14F-4D97-AF65-F5344CB8AC3E}">
        <p14:creationId xmlns:p14="http://schemas.microsoft.com/office/powerpoint/2010/main" val="3443428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5" name="Rectangle 23"/>
          <p:cNvSpPr>
            <a:spLocks noChangeArrowheads="1"/>
          </p:cNvSpPr>
          <p:nvPr/>
        </p:nvSpPr>
        <p:spPr bwMode="auto">
          <a:xfrm>
            <a:off x="657224" y="908720"/>
            <a:ext cx="3698752" cy="449481"/>
          </a:xfrm>
          <a:prstGeom prst="rect">
            <a:avLst/>
          </a:prstGeom>
          <a:solidFill>
            <a:srgbClr val="A9C5EF">
              <a:alpha val="70000"/>
            </a:srgbClr>
          </a:solidFill>
          <a:ln w="28575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MISTO DE BENEFÍCIOS</a:t>
            </a:r>
            <a:endParaRPr lang="pt-BR" altLang="pt-BR" sz="1800" dirty="0"/>
          </a:p>
        </p:txBody>
      </p:sp>
      <p:sp>
        <p:nvSpPr>
          <p:cNvPr id="218140" name="Rectangle 28"/>
          <p:cNvSpPr>
            <a:spLocks noChangeArrowheads="1"/>
          </p:cNvSpPr>
          <p:nvPr/>
        </p:nvSpPr>
        <p:spPr bwMode="auto">
          <a:xfrm>
            <a:off x="4514850" y="908720"/>
            <a:ext cx="4038600" cy="449481"/>
          </a:xfrm>
          <a:prstGeom prst="rect">
            <a:avLst/>
          </a:prstGeom>
          <a:solidFill>
            <a:srgbClr val="D4E033">
              <a:alpha val="60001"/>
            </a:srgbClr>
          </a:solidFill>
          <a:ln w="28575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FECOMÉRCIO MG I</a:t>
            </a:r>
            <a:endParaRPr lang="pt-BR" altLang="pt-BR" sz="1800" dirty="0"/>
          </a:p>
        </p:txBody>
      </p: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4493840" y="1484784"/>
            <a:ext cx="4038600" cy="4536504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/>
              <a:t>Prazo </a:t>
            </a:r>
            <a:r>
              <a:rPr lang="pt-BR" altLang="pt-BR" sz="1600" dirty="0" smtClean="0"/>
              <a:t>Determinado</a:t>
            </a:r>
          </a:p>
          <a:p>
            <a:pPr algn="ctr">
              <a:buClrTx/>
              <a:buFontTx/>
              <a:buNone/>
            </a:pPr>
            <a:r>
              <a:rPr lang="pt-BR" altLang="pt-BR" sz="1600" dirty="0" smtClean="0"/>
              <a:t>ou</a:t>
            </a:r>
          </a:p>
          <a:p>
            <a:pPr algn="ctr">
              <a:buClrTx/>
              <a:buFontTx/>
              <a:buNone/>
            </a:pPr>
            <a:r>
              <a:rPr lang="pt-BR" altLang="pt-BR" sz="1600" dirty="0" smtClean="0"/>
              <a:t>Prazo Indeterminado</a:t>
            </a:r>
            <a:endParaRPr lang="pt-BR" altLang="pt-BR" sz="1600" dirty="0"/>
          </a:p>
          <a:p>
            <a:pPr>
              <a:buClrTx/>
              <a:buFontTx/>
              <a:buNone/>
            </a:pPr>
            <a:endParaRPr lang="pt-BR" altLang="pt-BR" sz="1600" dirty="0" smtClean="0"/>
          </a:p>
          <a:p>
            <a:pPr marL="374650" indent="-285750">
              <a:buClrTx/>
              <a:buFont typeface="Wingdings" panose="05000000000000000000" pitchFamily="2" charset="2"/>
              <a:buChar char="ü"/>
            </a:pPr>
            <a:endParaRPr lang="pt-BR" altLang="pt-BR" sz="1600" dirty="0" smtClean="0"/>
          </a:p>
          <a:p>
            <a:pPr marL="374650" indent="-285750" algn="ctr">
              <a:buClrTx/>
              <a:buFont typeface="Wingdings" panose="05000000000000000000" pitchFamily="2" charset="2"/>
              <a:buChar char="ü"/>
            </a:pPr>
            <a:r>
              <a:rPr lang="pt-BR" altLang="pt-BR" sz="1600" dirty="0" smtClean="0"/>
              <a:t>10 </a:t>
            </a:r>
            <a:r>
              <a:rPr lang="pt-BR" altLang="pt-BR" sz="1600" dirty="0"/>
              <a:t>anos </a:t>
            </a:r>
            <a:r>
              <a:rPr lang="pt-BR" altLang="pt-BR" sz="1600" dirty="0" smtClean="0"/>
              <a:t>Empresa</a:t>
            </a:r>
          </a:p>
          <a:p>
            <a:pPr marL="374650" indent="-285750" algn="ctr">
              <a:buClrTx/>
              <a:buFont typeface="Wingdings" panose="05000000000000000000" pitchFamily="2" charset="2"/>
              <a:buChar char="ü"/>
            </a:pPr>
            <a:endParaRPr lang="pt-BR" altLang="pt-BR" sz="1600" dirty="0" smtClean="0"/>
          </a:p>
          <a:p>
            <a:pPr marL="374650" indent="-285750" algn="ctr">
              <a:buClrTx/>
              <a:buFont typeface="Wingdings" panose="05000000000000000000" pitchFamily="2" charset="2"/>
              <a:buChar char="ü"/>
            </a:pPr>
            <a:r>
              <a:rPr lang="pt-BR" altLang="pt-BR" sz="1600" dirty="0" smtClean="0"/>
              <a:t>08 </a:t>
            </a:r>
            <a:r>
              <a:rPr lang="pt-BR" altLang="pt-BR" sz="1600" dirty="0"/>
              <a:t>anos </a:t>
            </a:r>
            <a:r>
              <a:rPr lang="pt-BR" altLang="pt-BR" sz="1600" dirty="0" smtClean="0"/>
              <a:t>Plano</a:t>
            </a:r>
          </a:p>
          <a:p>
            <a:pPr>
              <a:buClrTx/>
            </a:pPr>
            <a:endParaRPr lang="pt-BR" altLang="pt-BR" sz="1600" dirty="0" smtClean="0"/>
          </a:p>
        </p:txBody>
      </p:sp>
      <p:sp>
        <p:nvSpPr>
          <p:cNvPr id="218138" name="Rectangle 26"/>
          <p:cNvSpPr>
            <a:spLocks noChangeArrowheads="1"/>
          </p:cNvSpPr>
          <p:nvPr/>
        </p:nvSpPr>
        <p:spPr bwMode="auto">
          <a:xfrm>
            <a:off x="657224" y="1484784"/>
            <a:ext cx="3698751" cy="1145728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T. Serviço</a:t>
            </a:r>
            <a:r>
              <a:rPr lang="pt-BR" altLang="pt-BR" sz="1600" dirty="0" smtClean="0">
                <a:solidFill>
                  <a:srgbClr val="FF0000"/>
                </a:solidFill>
              </a:rPr>
              <a:t>(*)</a:t>
            </a:r>
            <a:r>
              <a:rPr lang="pt-BR" altLang="pt-BR" sz="1600" dirty="0" smtClean="0"/>
              <a:t>: 55 anos de idade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                       48 anos idade (Antec.)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	       10 anos Empresa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/>
              <a:t>	 </a:t>
            </a:r>
            <a:r>
              <a:rPr lang="pt-BR" altLang="pt-BR" sz="1600" dirty="0" smtClean="0"/>
              <a:t>      10 anos Plano</a:t>
            </a:r>
            <a:endParaRPr lang="pt-BR" altLang="pt-BR" sz="1600" dirty="0"/>
          </a:p>
        </p:txBody>
      </p:sp>
      <p:sp>
        <p:nvSpPr>
          <p:cNvPr id="218164" name="Rectangle 52"/>
          <p:cNvSpPr>
            <a:spLocks noGrp="1" noChangeArrowheads="1"/>
          </p:cNvSpPr>
          <p:nvPr>
            <p:ph type="title"/>
          </p:nvPr>
        </p:nvSpPr>
        <p:spPr>
          <a:xfrm>
            <a:off x="323528" y="-27384"/>
            <a:ext cx="8820472" cy="685800"/>
          </a:xfrm>
        </p:spPr>
        <p:txBody>
          <a:bodyPr/>
          <a:lstStyle/>
          <a:p>
            <a:pPr algn="ctr"/>
            <a:r>
              <a:rPr lang="pt-BR" altLang="pt-BR" b="1" dirty="0" smtClean="0"/>
              <a:t>CARÊNCIAS</a:t>
            </a:r>
            <a:endParaRPr lang="en-US" altLang="pt-BR" b="1" dirty="0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657225" y="2708920"/>
            <a:ext cx="3698751" cy="1361752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</a:pPr>
            <a:r>
              <a:rPr lang="pt-BR" altLang="pt-BR" sz="1600" dirty="0"/>
              <a:t>Especial</a:t>
            </a:r>
            <a:r>
              <a:rPr lang="pt-BR" altLang="pt-BR" sz="1600" dirty="0">
                <a:solidFill>
                  <a:srgbClr val="FF0000"/>
                </a:solidFill>
              </a:rPr>
              <a:t>(*)</a:t>
            </a:r>
            <a:r>
              <a:rPr lang="pt-BR" altLang="pt-BR" sz="1600" dirty="0"/>
              <a:t>: </a:t>
            </a:r>
            <a:r>
              <a:rPr lang="pt-BR" altLang="pt-BR" sz="1600" dirty="0" smtClean="0"/>
              <a:t>53 anos de idade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                    48 anos idade (Antec.)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	    10 anos Empresa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/>
              <a:t>	 </a:t>
            </a:r>
            <a:r>
              <a:rPr lang="pt-BR" altLang="pt-BR" sz="1600" dirty="0" smtClean="0"/>
              <a:t>   10 anos Plano</a:t>
            </a:r>
            <a:endParaRPr lang="pt-BR" altLang="pt-BR" sz="1600" dirty="0"/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657225" y="4149080"/>
            <a:ext cx="3698751" cy="1361752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</a:pPr>
            <a:r>
              <a:rPr lang="pt-BR" altLang="pt-BR" sz="1600" dirty="0"/>
              <a:t>Idade</a:t>
            </a:r>
            <a:r>
              <a:rPr lang="pt-BR" altLang="pt-BR" sz="1600" dirty="0">
                <a:solidFill>
                  <a:srgbClr val="FF0000"/>
                </a:solidFill>
              </a:rPr>
              <a:t>(*)</a:t>
            </a:r>
            <a:r>
              <a:rPr lang="pt-BR" altLang="pt-BR" sz="1600" dirty="0"/>
              <a:t>: </a:t>
            </a:r>
            <a:r>
              <a:rPr lang="pt-BR" altLang="pt-BR" sz="1600" dirty="0" smtClean="0"/>
              <a:t>	 65 anos de idade Homem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                 60 anos idade Mulher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                 10 anos Empresa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/>
              <a:t>	 </a:t>
            </a:r>
            <a:r>
              <a:rPr lang="pt-BR" altLang="pt-BR" sz="1600" dirty="0" smtClean="0"/>
              <a:t>10 anos Plano</a:t>
            </a:r>
            <a:endParaRPr lang="pt-BR" altLang="pt-BR" sz="1600" dirty="0"/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657225" y="5589240"/>
            <a:ext cx="3698751" cy="288032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</a:pPr>
            <a:r>
              <a:rPr lang="pt-BR" altLang="pt-BR" sz="1600" dirty="0"/>
              <a:t>Invalidez</a:t>
            </a:r>
            <a:r>
              <a:rPr lang="pt-BR" altLang="pt-BR" sz="1600" dirty="0">
                <a:solidFill>
                  <a:srgbClr val="FF0000"/>
                </a:solidFill>
              </a:rPr>
              <a:t>(*)</a:t>
            </a:r>
            <a:r>
              <a:rPr lang="pt-BR" altLang="pt-BR" sz="1600" dirty="0"/>
              <a:t>: </a:t>
            </a:r>
            <a:r>
              <a:rPr lang="pt-BR" altLang="pt-BR" sz="1600" dirty="0" smtClean="0"/>
              <a:t>36 meses Plano</a:t>
            </a:r>
            <a:endParaRPr lang="pt-BR" altLang="pt-BR" sz="1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11560" y="5842719"/>
            <a:ext cx="3744415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(*)</a:t>
            </a:r>
            <a:r>
              <a:rPr lang="pt-BR" sz="1400" dirty="0" smtClean="0"/>
              <a:t> Necessita estar aposentado pelo INSS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483768" y="6246487"/>
            <a:ext cx="5256583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Ambos Planos exigem o desligamento da Patrocinadora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6292563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5" name="Rectangle 23"/>
          <p:cNvSpPr>
            <a:spLocks noChangeArrowheads="1"/>
          </p:cNvSpPr>
          <p:nvPr/>
        </p:nvSpPr>
        <p:spPr bwMode="auto">
          <a:xfrm>
            <a:off x="657224" y="908720"/>
            <a:ext cx="3698752" cy="648072"/>
          </a:xfrm>
          <a:prstGeom prst="rect">
            <a:avLst/>
          </a:prstGeom>
          <a:solidFill>
            <a:srgbClr val="A9C5EF">
              <a:alpha val="70000"/>
            </a:srgbClr>
          </a:solidFill>
          <a:ln w="28575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MISTO DE BENEFÍCIOS</a:t>
            </a:r>
            <a:endParaRPr lang="pt-BR" altLang="pt-BR" sz="1800" dirty="0"/>
          </a:p>
        </p:txBody>
      </p:sp>
      <p:sp>
        <p:nvSpPr>
          <p:cNvPr id="218140" name="Rectangle 28"/>
          <p:cNvSpPr>
            <a:spLocks noChangeArrowheads="1"/>
          </p:cNvSpPr>
          <p:nvPr/>
        </p:nvSpPr>
        <p:spPr bwMode="auto">
          <a:xfrm>
            <a:off x="4514850" y="908720"/>
            <a:ext cx="4038600" cy="648072"/>
          </a:xfrm>
          <a:prstGeom prst="rect">
            <a:avLst/>
          </a:prstGeom>
          <a:solidFill>
            <a:srgbClr val="D4E033">
              <a:alpha val="60001"/>
            </a:srgbClr>
          </a:solidFill>
          <a:ln w="28575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FECOMÉRCIO MG I</a:t>
            </a:r>
            <a:endParaRPr lang="pt-BR" altLang="pt-BR" sz="1800" dirty="0"/>
          </a:p>
        </p:txBody>
      </p: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4508157" y="1635200"/>
            <a:ext cx="4038600" cy="4386659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 smtClean="0"/>
              <a:t>RENDAS TEMPORÁRIAS</a:t>
            </a:r>
          </a:p>
          <a:p>
            <a:pPr algn="ctr">
              <a:buClrTx/>
              <a:buFontTx/>
              <a:buNone/>
            </a:pPr>
            <a:endParaRPr lang="pt-BR" altLang="pt-BR" sz="1600" dirty="0" smtClean="0"/>
          </a:p>
          <a:p>
            <a:pPr algn="ctr">
              <a:buClrTx/>
              <a:buFontTx/>
              <a:buNone/>
            </a:pPr>
            <a:endParaRPr lang="pt-BR" altLang="pt-BR" sz="1600" dirty="0"/>
          </a:p>
          <a:p>
            <a:pPr algn="ctr">
              <a:buClrTx/>
              <a:buFontTx/>
              <a:buNone/>
            </a:pPr>
            <a:r>
              <a:rPr lang="pt-BR" altLang="pt-BR" sz="1600" dirty="0" smtClean="0"/>
              <a:t>PRAZO DETERMINADO</a:t>
            </a:r>
          </a:p>
          <a:p>
            <a:pPr algn="ctr">
              <a:buClrTx/>
              <a:buFontTx/>
              <a:buNone/>
            </a:pPr>
            <a:endParaRPr lang="pt-BR" altLang="pt-BR" sz="1600" dirty="0" smtClean="0"/>
          </a:p>
          <a:p>
            <a:pPr algn="ctr">
              <a:buClrTx/>
              <a:buFontTx/>
              <a:buNone/>
            </a:pPr>
            <a:r>
              <a:rPr lang="pt-BR" altLang="pt-BR" sz="1600" dirty="0" smtClean="0"/>
              <a:t>OU</a:t>
            </a:r>
          </a:p>
          <a:p>
            <a:pPr algn="ctr">
              <a:buClrTx/>
              <a:buFontTx/>
              <a:buNone/>
            </a:pPr>
            <a:endParaRPr lang="pt-BR" altLang="pt-BR" sz="1600" dirty="0"/>
          </a:p>
          <a:p>
            <a:pPr algn="ctr">
              <a:buClrTx/>
              <a:buFontTx/>
              <a:buNone/>
            </a:pPr>
            <a:r>
              <a:rPr lang="pt-BR" altLang="pt-BR" sz="1600" dirty="0" smtClean="0"/>
              <a:t>PRAZO INDETERMINADO</a:t>
            </a:r>
          </a:p>
          <a:p>
            <a:pPr algn="ctr">
              <a:buClrTx/>
              <a:buFontTx/>
              <a:buNone/>
            </a:pPr>
            <a:endParaRPr lang="pt-BR" altLang="pt-BR" sz="1600" dirty="0" smtClean="0"/>
          </a:p>
          <a:p>
            <a:pPr algn="ctr">
              <a:buClrTx/>
              <a:buFontTx/>
              <a:buNone/>
            </a:pPr>
            <a:endParaRPr lang="pt-BR" altLang="pt-BR" sz="1600" dirty="0" smtClean="0"/>
          </a:p>
          <a:p>
            <a:pPr marL="342900" indent="-342900" algn="ctr">
              <a:buClrTx/>
              <a:buFont typeface="Wingdings" pitchFamily="2" charset="2"/>
              <a:buAutoNum type="arabicParenR"/>
            </a:pPr>
            <a:r>
              <a:rPr lang="pt-BR" altLang="pt-BR" sz="1600" dirty="0"/>
              <a:t>COTAS </a:t>
            </a:r>
            <a:r>
              <a:rPr lang="pt-BR" altLang="pt-BR" sz="1600" dirty="0" smtClean="0">
                <a:solidFill>
                  <a:srgbClr val="FF0000"/>
                </a:solidFill>
              </a:rPr>
              <a:t>CONSTANTES</a:t>
            </a:r>
          </a:p>
          <a:p>
            <a:pPr marL="342900" indent="-342900" algn="ctr">
              <a:buClrTx/>
              <a:buFont typeface="Wingdings" pitchFamily="2" charset="2"/>
              <a:buAutoNum type="arabicParenR"/>
            </a:pPr>
            <a:endParaRPr lang="pt-BR" altLang="pt-BR" sz="1600" dirty="0">
              <a:solidFill>
                <a:srgbClr val="FF0000"/>
              </a:solidFill>
            </a:endParaRPr>
          </a:p>
          <a:p>
            <a:pPr marL="342900" indent="-342900" algn="ctr">
              <a:buClrTx/>
              <a:buFont typeface="Wingdings" pitchFamily="2" charset="2"/>
              <a:buAutoNum type="arabicParenR"/>
            </a:pPr>
            <a:endParaRPr lang="pt-BR" altLang="pt-BR" sz="1600" dirty="0" smtClean="0">
              <a:solidFill>
                <a:srgbClr val="FF0000"/>
              </a:solidFill>
            </a:endParaRPr>
          </a:p>
          <a:p>
            <a:pPr marL="0" algn="ctr">
              <a:buClrTx/>
            </a:pPr>
            <a:endParaRPr lang="pt-BR" altLang="pt-BR" sz="1600" dirty="0">
              <a:solidFill>
                <a:srgbClr val="FF0000"/>
              </a:solidFill>
            </a:endParaRPr>
          </a:p>
        </p:txBody>
      </p:sp>
      <p:sp>
        <p:nvSpPr>
          <p:cNvPr id="218138" name="Rectangle 26"/>
          <p:cNvSpPr>
            <a:spLocks noChangeArrowheads="1"/>
          </p:cNvSpPr>
          <p:nvPr/>
        </p:nvSpPr>
        <p:spPr bwMode="auto">
          <a:xfrm>
            <a:off x="657224" y="1635200"/>
            <a:ext cx="3698751" cy="4386088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pt-BR" altLang="pt-BR" sz="1600" dirty="0" smtClean="0"/>
              <a:t>RENDAS VITALÍCIAS</a:t>
            </a:r>
          </a:p>
          <a:p>
            <a:pPr>
              <a:spcBef>
                <a:spcPct val="0"/>
              </a:spcBef>
              <a:buClrTx/>
            </a:pPr>
            <a:endParaRPr lang="pt-BR" altLang="pt-BR" sz="1600" dirty="0"/>
          </a:p>
          <a:p>
            <a:pPr>
              <a:spcBef>
                <a:spcPct val="0"/>
              </a:spcBef>
              <a:buClrTx/>
            </a:pPr>
            <a:endParaRPr lang="pt-BR" altLang="pt-BR" sz="1600" dirty="0" smtClean="0"/>
          </a:p>
          <a:p>
            <a:pPr marL="342900" indent="-342900">
              <a:spcBef>
                <a:spcPct val="0"/>
              </a:spcBef>
              <a:buClrTx/>
              <a:buAutoNum type="arabicParenR"/>
            </a:pPr>
            <a:r>
              <a:rPr lang="pt-BR" altLang="pt-BR" sz="1600" dirty="0" smtClean="0"/>
              <a:t>COTAS </a:t>
            </a:r>
            <a:r>
              <a:rPr lang="pt-BR" altLang="pt-BR" sz="1600" dirty="0" smtClean="0">
                <a:solidFill>
                  <a:srgbClr val="FF0000"/>
                </a:solidFill>
              </a:rPr>
              <a:t>CONSTANTES COM</a:t>
            </a:r>
            <a:r>
              <a:rPr lang="pt-BR" altLang="pt-BR" sz="1600" dirty="0" smtClean="0"/>
              <a:t> REVERSÃO EM PENSÃO</a:t>
            </a:r>
          </a:p>
          <a:p>
            <a:pPr marL="342900" indent="-342900">
              <a:spcBef>
                <a:spcPct val="0"/>
              </a:spcBef>
              <a:buClrTx/>
              <a:buAutoNum type="arabicParenR"/>
            </a:pPr>
            <a:endParaRPr lang="pt-BR" altLang="pt-BR" sz="1600" dirty="0" smtClean="0"/>
          </a:p>
          <a:p>
            <a:pPr marL="342900" indent="-342900">
              <a:spcBef>
                <a:spcPct val="0"/>
              </a:spcBef>
              <a:buClrTx/>
              <a:buAutoNum type="arabicParenR"/>
            </a:pPr>
            <a:r>
              <a:rPr lang="pt-BR" altLang="pt-BR" sz="1600" dirty="0" smtClean="0"/>
              <a:t>COTAS </a:t>
            </a:r>
            <a:r>
              <a:rPr lang="pt-BR" altLang="pt-BR" sz="1600" dirty="0" smtClean="0">
                <a:solidFill>
                  <a:srgbClr val="FF0000"/>
                </a:solidFill>
              </a:rPr>
              <a:t>DECRESCENTES COM </a:t>
            </a:r>
            <a:r>
              <a:rPr lang="pt-BR" altLang="pt-BR" sz="1600" dirty="0" smtClean="0"/>
              <a:t>REVERSÃO EM PENSÃO</a:t>
            </a:r>
          </a:p>
          <a:p>
            <a:pPr marL="342900" indent="-342900">
              <a:spcBef>
                <a:spcPct val="0"/>
              </a:spcBef>
              <a:buClrTx/>
              <a:buAutoNum type="arabicParenR"/>
            </a:pPr>
            <a:endParaRPr lang="pt-BR" altLang="pt-BR" sz="1600" dirty="0" smtClean="0"/>
          </a:p>
          <a:p>
            <a:pPr marL="342900" indent="-342900">
              <a:spcBef>
                <a:spcPct val="0"/>
              </a:spcBef>
              <a:buClrTx/>
              <a:buAutoNum type="arabicParenR"/>
            </a:pPr>
            <a:r>
              <a:rPr lang="pt-BR" altLang="pt-BR" sz="1600" dirty="0" smtClean="0"/>
              <a:t>COTAS </a:t>
            </a:r>
            <a:r>
              <a:rPr lang="pt-BR" altLang="pt-BR" sz="1600" dirty="0" smtClean="0">
                <a:solidFill>
                  <a:srgbClr val="0070C0"/>
                </a:solidFill>
              </a:rPr>
              <a:t>CONSTANTES SEM </a:t>
            </a:r>
            <a:r>
              <a:rPr lang="pt-BR" altLang="pt-BR" sz="1600" dirty="0" smtClean="0"/>
              <a:t>REVERSÃO EM PENSÃO</a:t>
            </a:r>
          </a:p>
          <a:p>
            <a:pPr marL="342900" indent="-342900">
              <a:spcBef>
                <a:spcPct val="0"/>
              </a:spcBef>
              <a:buClrTx/>
              <a:buAutoNum type="arabicParenR"/>
            </a:pPr>
            <a:endParaRPr lang="pt-BR" altLang="pt-BR" sz="1600" dirty="0" smtClean="0"/>
          </a:p>
          <a:p>
            <a:pPr marL="342900" indent="-342900">
              <a:spcBef>
                <a:spcPct val="0"/>
              </a:spcBef>
              <a:buClrTx/>
              <a:buAutoNum type="arabicParenR"/>
            </a:pPr>
            <a:r>
              <a:rPr lang="pt-BR" altLang="pt-BR" sz="1600" dirty="0" smtClean="0"/>
              <a:t>COTAS </a:t>
            </a:r>
            <a:r>
              <a:rPr lang="pt-BR" altLang="pt-BR" sz="1600" dirty="0" smtClean="0">
                <a:solidFill>
                  <a:srgbClr val="0070C0"/>
                </a:solidFill>
              </a:rPr>
              <a:t>DECRESCENTES SEM </a:t>
            </a:r>
            <a:r>
              <a:rPr lang="pt-BR" altLang="pt-BR" sz="1600" dirty="0" smtClean="0"/>
              <a:t>REVERSÃO EM PENSÃO</a:t>
            </a:r>
            <a:endParaRPr lang="pt-BR" altLang="pt-BR" sz="1600" dirty="0"/>
          </a:p>
        </p:txBody>
      </p:sp>
      <p:sp>
        <p:nvSpPr>
          <p:cNvPr id="218164" name="Rectangle 5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820472" cy="685800"/>
          </a:xfrm>
        </p:spPr>
        <p:txBody>
          <a:bodyPr/>
          <a:lstStyle/>
          <a:p>
            <a:pPr algn="ctr"/>
            <a:r>
              <a:rPr lang="pt-BR" altLang="pt-BR" b="1" dirty="0" smtClean="0"/>
              <a:t>TIPOS DE RENDAS</a:t>
            </a:r>
            <a:endParaRPr lang="en-US" altLang="pt-BR" b="1" dirty="0"/>
          </a:p>
        </p:txBody>
      </p:sp>
    </p:spTree>
    <p:extLst>
      <p:ext uri="{BB962C8B-B14F-4D97-AF65-F5344CB8AC3E}">
        <p14:creationId xmlns:p14="http://schemas.microsoft.com/office/powerpoint/2010/main" val="18897104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5" name="Rectangle 23"/>
          <p:cNvSpPr>
            <a:spLocks noChangeArrowheads="1"/>
          </p:cNvSpPr>
          <p:nvPr/>
        </p:nvSpPr>
        <p:spPr bwMode="auto">
          <a:xfrm>
            <a:off x="657224" y="908720"/>
            <a:ext cx="3698752" cy="844550"/>
          </a:xfrm>
          <a:prstGeom prst="rect">
            <a:avLst/>
          </a:prstGeom>
          <a:solidFill>
            <a:srgbClr val="A9C5EF">
              <a:alpha val="70000"/>
            </a:srgbClr>
          </a:solidFill>
          <a:ln w="28575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MISTO DE BENEFÍCIOS</a:t>
            </a:r>
            <a:endParaRPr lang="pt-BR" altLang="pt-BR" sz="1800" dirty="0"/>
          </a:p>
        </p:txBody>
      </p:sp>
      <p:sp>
        <p:nvSpPr>
          <p:cNvPr id="218140" name="Rectangle 28"/>
          <p:cNvSpPr>
            <a:spLocks noChangeArrowheads="1"/>
          </p:cNvSpPr>
          <p:nvPr/>
        </p:nvSpPr>
        <p:spPr bwMode="auto">
          <a:xfrm>
            <a:off x="4514850" y="908720"/>
            <a:ext cx="4038600" cy="844550"/>
          </a:xfrm>
          <a:prstGeom prst="rect">
            <a:avLst/>
          </a:prstGeom>
          <a:solidFill>
            <a:srgbClr val="D4E033">
              <a:alpha val="60001"/>
            </a:srgbClr>
          </a:solidFill>
          <a:ln w="28575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FECOMÉRCIO MG I</a:t>
            </a:r>
            <a:endParaRPr lang="pt-BR" altLang="pt-BR" sz="1800" dirty="0"/>
          </a:p>
        </p:txBody>
      </p: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4493840" y="1913558"/>
            <a:ext cx="4182616" cy="564604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/>
              <a:t>AUTOPATROCÍNIO:</a:t>
            </a:r>
          </a:p>
          <a:p>
            <a:pPr>
              <a:buClrTx/>
              <a:buFontTx/>
              <a:buNone/>
            </a:pPr>
            <a:r>
              <a:rPr lang="pt-BR" altLang="pt-BR" sz="1600" dirty="0"/>
              <a:t>Não há diferenças</a:t>
            </a:r>
          </a:p>
        </p:txBody>
      </p:sp>
      <p:sp>
        <p:nvSpPr>
          <p:cNvPr id="218138" name="Rectangle 26"/>
          <p:cNvSpPr>
            <a:spLocks noChangeArrowheads="1"/>
          </p:cNvSpPr>
          <p:nvPr/>
        </p:nvSpPr>
        <p:spPr bwMode="auto">
          <a:xfrm>
            <a:off x="657224" y="1919958"/>
            <a:ext cx="3698751" cy="564604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AUTOPATROCÍNIO: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Não há diferenças</a:t>
            </a:r>
          </a:p>
        </p:txBody>
      </p:sp>
      <p:sp>
        <p:nvSpPr>
          <p:cNvPr id="218164" name="Rectangle 5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820472" cy="685800"/>
          </a:xfrm>
        </p:spPr>
        <p:txBody>
          <a:bodyPr/>
          <a:lstStyle/>
          <a:p>
            <a:pPr algn="ctr"/>
            <a:r>
              <a:rPr lang="pt-BR" altLang="pt-BR" b="1" dirty="0" smtClean="0"/>
              <a:t>INSTITUTOS</a:t>
            </a:r>
            <a:endParaRPr lang="en-US" altLang="pt-BR" b="1" dirty="0"/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657225" y="2564904"/>
            <a:ext cx="3698751" cy="1080120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</a:pPr>
            <a:r>
              <a:rPr lang="pt-BR" altLang="pt-BR" sz="1600" dirty="0" smtClean="0"/>
              <a:t>RESGATE:</a:t>
            </a:r>
          </a:p>
          <a:p>
            <a:pPr>
              <a:spcBef>
                <a:spcPct val="0"/>
              </a:spcBef>
              <a:buClrTx/>
            </a:pPr>
            <a:r>
              <a:rPr lang="pt-BR" altLang="pt-BR" sz="1600" dirty="0" smtClean="0"/>
              <a:t>100</a:t>
            </a:r>
            <a:r>
              <a:rPr lang="pt-BR" altLang="pt-BR" sz="1600" dirty="0"/>
              <a:t>% </a:t>
            </a:r>
            <a:r>
              <a:rPr lang="pt-BR" altLang="pt-BR" sz="1600" dirty="0" smtClean="0"/>
              <a:t>do Saldo do Fundo Individual, podendo chegar até </a:t>
            </a:r>
            <a:r>
              <a:rPr lang="pt-BR" altLang="pt-BR" sz="1600" dirty="0" smtClean="0">
                <a:solidFill>
                  <a:srgbClr val="FF0000"/>
                </a:solidFill>
              </a:rPr>
              <a:t>50</a:t>
            </a:r>
            <a:r>
              <a:rPr lang="pt-BR" altLang="pt-BR" sz="1600" dirty="0">
                <a:solidFill>
                  <a:srgbClr val="FF0000"/>
                </a:solidFill>
              </a:rPr>
              <a:t>% </a:t>
            </a:r>
            <a:r>
              <a:rPr lang="pt-BR" altLang="pt-BR" sz="1600" dirty="0" smtClean="0"/>
              <a:t>da Parte Patronal</a:t>
            </a:r>
            <a:endParaRPr lang="pt-BR" altLang="pt-BR" sz="1600" dirty="0"/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4493840" y="2564904"/>
            <a:ext cx="4182616" cy="108012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pt-BR" altLang="pt-BR" sz="1600" dirty="0"/>
              <a:t>RESGATE:</a:t>
            </a:r>
          </a:p>
          <a:p>
            <a:pPr>
              <a:buClrTx/>
            </a:pPr>
            <a:r>
              <a:rPr lang="pt-BR" altLang="pt-BR" sz="1600" dirty="0"/>
              <a:t>100% </a:t>
            </a:r>
            <a:r>
              <a:rPr lang="pt-BR" altLang="pt-BR" sz="1600" dirty="0" smtClean="0"/>
              <a:t>do </a:t>
            </a:r>
            <a:r>
              <a:rPr lang="pt-BR" altLang="pt-BR" sz="1600" dirty="0"/>
              <a:t>Saldo do Fundo Individual, podendo chegar até </a:t>
            </a:r>
            <a:r>
              <a:rPr lang="pt-BR" altLang="pt-BR" sz="1600" dirty="0" smtClean="0">
                <a:solidFill>
                  <a:srgbClr val="FF0000"/>
                </a:solidFill>
              </a:rPr>
              <a:t>70</a:t>
            </a:r>
            <a:r>
              <a:rPr lang="pt-BR" altLang="pt-BR" sz="1600" dirty="0">
                <a:solidFill>
                  <a:srgbClr val="FF0000"/>
                </a:solidFill>
              </a:rPr>
              <a:t>%</a:t>
            </a:r>
            <a:r>
              <a:rPr lang="pt-BR" altLang="pt-BR" sz="1600" dirty="0"/>
              <a:t> da Parte Patronal</a:t>
            </a: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657225" y="3717032"/>
            <a:ext cx="3698751" cy="1080120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</a:pPr>
            <a:r>
              <a:rPr lang="pt-BR" altLang="pt-BR" sz="1600" dirty="0" smtClean="0"/>
              <a:t>PORTABILIDADE</a:t>
            </a:r>
            <a:endParaRPr lang="pt-BR" altLang="pt-BR" sz="1600" dirty="0"/>
          </a:p>
          <a:p>
            <a:pPr>
              <a:spcBef>
                <a:spcPct val="0"/>
              </a:spcBef>
              <a:buClrTx/>
            </a:pPr>
            <a:r>
              <a:rPr lang="pt-BR" altLang="pt-BR" sz="1600" dirty="0"/>
              <a:t>100% </a:t>
            </a:r>
            <a:r>
              <a:rPr lang="pt-BR" altLang="pt-BR" sz="1600" dirty="0" smtClean="0"/>
              <a:t>do </a:t>
            </a:r>
            <a:r>
              <a:rPr lang="pt-BR" altLang="pt-BR" sz="1600" dirty="0"/>
              <a:t>Saldo do Fundo Individual, podendo chegar até </a:t>
            </a:r>
            <a:r>
              <a:rPr lang="pt-BR" altLang="pt-BR" sz="1600" dirty="0">
                <a:solidFill>
                  <a:srgbClr val="FF0000"/>
                </a:solidFill>
              </a:rPr>
              <a:t>50%</a:t>
            </a:r>
            <a:r>
              <a:rPr lang="pt-BR" altLang="pt-BR" sz="1600" dirty="0"/>
              <a:t> </a:t>
            </a:r>
            <a:r>
              <a:rPr lang="pt-BR" altLang="pt-BR" sz="1600" dirty="0" smtClean="0"/>
              <a:t>do Fundo </a:t>
            </a:r>
            <a:r>
              <a:rPr lang="pt-BR" altLang="pt-BR" sz="1600" dirty="0"/>
              <a:t>Patronal</a:t>
            </a: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4493840" y="3717032"/>
            <a:ext cx="4182616" cy="108012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/>
              <a:t>PORTABILIDADE</a:t>
            </a:r>
          </a:p>
          <a:p>
            <a:pPr>
              <a:buClrTx/>
              <a:buFontTx/>
              <a:buNone/>
            </a:pPr>
            <a:r>
              <a:rPr lang="pt-BR" altLang="pt-BR" sz="1600" dirty="0"/>
              <a:t>100% </a:t>
            </a:r>
            <a:r>
              <a:rPr lang="pt-BR" altLang="pt-BR" sz="1600" dirty="0" smtClean="0"/>
              <a:t>do </a:t>
            </a:r>
            <a:r>
              <a:rPr lang="pt-BR" altLang="pt-BR" sz="1600" dirty="0"/>
              <a:t>Saldo do Fundo Individual, </a:t>
            </a:r>
            <a:r>
              <a:rPr lang="pt-BR" altLang="pt-BR" sz="1600" dirty="0" smtClean="0"/>
              <a:t>acrescido de </a:t>
            </a:r>
            <a:r>
              <a:rPr lang="pt-BR" altLang="pt-BR" sz="1600" dirty="0" smtClean="0">
                <a:solidFill>
                  <a:srgbClr val="FF0000"/>
                </a:solidFill>
              </a:rPr>
              <a:t>100</a:t>
            </a:r>
            <a:r>
              <a:rPr lang="pt-BR" altLang="pt-BR" sz="1600" dirty="0">
                <a:solidFill>
                  <a:srgbClr val="FF0000"/>
                </a:solidFill>
              </a:rPr>
              <a:t>%</a:t>
            </a:r>
            <a:r>
              <a:rPr lang="pt-BR" altLang="pt-BR" sz="1600" dirty="0"/>
              <a:t> </a:t>
            </a:r>
            <a:r>
              <a:rPr lang="pt-BR" altLang="pt-BR" sz="1600" dirty="0" smtClean="0"/>
              <a:t>dos recursos do Fundo </a:t>
            </a:r>
            <a:r>
              <a:rPr lang="pt-BR" altLang="pt-BR" sz="1600" dirty="0"/>
              <a:t>Patronal</a:t>
            </a: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657225" y="4869160"/>
            <a:ext cx="3698751" cy="1368152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</a:pPr>
            <a:r>
              <a:rPr lang="pt-BR" altLang="pt-BR" sz="1600" dirty="0" smtClean="0"/>
              <a:t>BPD</a:t>
            </a:r>
          </a:p>
          <a:p>
            <a:pPr>
              <a:spcBef>
                <a:spcPct val="0"/>
              </a:spcBef>
              <a:buClrTx/>
            </a:pPr>
            <a:r>
              <a:rPr lang="pt-BR" altLang="pt-BR" sz="1600" dirty="0" smtClean="0"/>
              <a:t>Transforma 100</a:t>
            </a:r>
            <a:r>
              <a:rPr lang="pt-BR" altLang="pt-BR" sz="1600" dirty="0"/>
              <a:t>% </a:t>
            </a:r>
            <a:r>
              <a:rPr lang="pt-BR" altLang="pt-BR" sz="1600" dirty="0" smtClean="0"/>
              <a:t>do Saldo Total em Renda Mensal </a:t>
            </a:r>
            <a:r>
              <a:rPr lang="pt-BR" altLang="pt-BR" sz="1600" dirty="0" smtClean="0">
                <a:solidFill>
                  <a:srgbClr val="FF0000"/>
                </a:solidFill>
              </a:rPr>
              <a:t>Vitalícia</a:t>
            </a:r>
          </a:p>
          <a:p>
            <a:pPr>
              <a:spcBef>
                <a:spcPct val="0"/>
              </a:spcBef>
              <a:buClrTx/>
            </a:pPr>
            <a:endParaRPr lang="pt-BR" altLang="pt-BR" sz="1600" dirty="0"/>
          </a:p>
          <a:p>
            <a:pPr>
              <a:spcBef>
                <a:spcPct val="0"/>
              </a:spcBef>
              <a:buClrTx/>
            </a:pPr>
            <a:endParaRPr lang="pt-BR" altLang="pt-BR" sz="1600" dirty="0"/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4499992" y="4869160"/>
            <a:ext cx="4182616" cy="136815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BPD</a:t>
            </a:r>
          </a:p>
          <a:p>
            <a:pPr>
              <a:buClrTx/>
              <a:buFontTx/>
              <a:buNone/>
            </a:pPr>
            <a:r>
              <a:rPr lang="pt-BR" altLang="pt-BR" sz="1600" dirty="0" smtClean="0"/>
              <a:t>Transforma </a:t>
            </a:r>
            <a:r>
              <a:rPr lang="pt-BR" altLang="pt-BR" sz="1600" dirty="0"/>
              <a:t>100% do Saldo Total em Renda </a:t>
            </a:r>
            <a:r>
              <a:rPr lang="pt-BR" altLang="pt-BR" sz="1600" dirty="0" smtClean="0"/>
              <a:t>por Prazo </a:t>
            </a:r>
            <a:r>
              <a:rPr lang="pt-BR" altLang="pt-BR" sz="1600" dirty="0" smtClean="0">
                <a:solidFill>
                  <a:srgbClr val="FF0000"/>
                </a:solidFill>
              </a:rPr>
              <a:t>Determinado ou Indeterminado</a:t>
            </a:r>
            <a:endParaRPr lang="pt-BR" altLang="pt-BR" sz="1600" dirty="0">
              <a:solidFill>
                <a:srgbClr val="FF0000"/>
              </a:solidFill>
            </a:endParaRPr>
          </a:p>
          <a:p>
            <a:pPr>
              <a:buClrTx/>
              <a:buFontTx/>
              <a:buNone/>
            </a:pPr>
            <a:endParaRPr lang="pt-BR" altLang="pt-BR" sz="1600" dirty="0"/>
          </a:p>
        </p:txBody>
      </p:sp>
    </p:spTree>
    <p:extLst>
      <p:ext uri="{BB962C8B-B14F-4D97-AF65-F5344CB8AC3E}">
        <p14:creationId xmlns:p14="http://schemas.microsoft.com/office/powerpoint/2010/main" val="108929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5" name="Rectangle 23"/>
          <p:cNvSpPr>
            <a:spLocks noChangeArrowheads="1"/>
          </p:cNvSpPr>
          <p:nvPr/>
        </p:nvSpPr>
        <p:spPr bwMode="auto">
          <a:xfrm>
            <a:off x="657224" y="908720"/>
            <a:ext cx="3698752" cy="648072"/>
          </a:xfrm>
          <a:prstGeom prst="rect">
            <a:avLst/>
          </a:prstGeom>
          <a:solidFill>
            <a:srgbClr val="A9C5EF">
              <a:alpha val="70000"/>
            </a:srgbClr>
          </a:solidFill>
          <a:ln w="28575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MISTO DE BENEFÍCIOS</a:t>
            </a:r>
            <a:endParaRPr lang="pt-BR" altLang="pt-BR" sz="1800" dirty="0"/>
          </a:p>
        </p:txBody>
      </p:sp>
      <p:sp>
        <p:nvSpPr>
          <p:cNvPr id="218140" name="Rectangle 28"/>
          <p:cNvSpPr>
            <a:spLocks noChangeArrowheads="1"/>
          </p:cNvSpPr>
          <p:nvPr/>
        </p:nvSpPr>
        <p:spPr bwMode="auto">
          <a:xfrm>
            <a:off x="4514850" y="908720"/>
            <a:ext cx="4038600" cy="648072"/>
          </a:xfrm>
          <a:prstGeom prst="rect">
            <a:avLst/>
          </a:prstGeom>
          <a:solidFill>
            <a:srgbClr val="D4E033">
              <a:alpha val="60001"/>
            </a:srgbClr>
          </a:solidFill>
          <a:ln w="28575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FECOMÉRCIO MG I</a:t>
            </a:r>
            <a:endParaRPr lang="pt-BR" altLang="pt-BR" sz="1800" dirty="0"/>
          </a:p>
        </p:txBody>
      </p: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4493840" y="1628800"/>
            <a:ext cx="4038600" cy="4392488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 smtClean="0"/>
              <a:t>NÃO HÁ GARANTIAS</a:t>
            </a:r>
          </a:p>
          <a:p>
            <a:pPr algn="ctr">
              <a:buClrTx/>
              <a:buFontTx/>
              <a:buNone/>
            </a:pPr>
            <a:endParaRPr lang="pt-BR" altLang="pt-BR" sz="1600" dirty="0" smtClean="0"/>
          </a:p>
          <a:p>
            <a:pPr algn="ctr">
              <a:buClrTx/>
              <a:buFontTx/>
              <a:buNone/>
            </a:pPr>
            <a:r>
              <a:rPr lang="pt-BR" altLang="pt-BR" sz="1600" dirty="0" smtClean="0"/>
              <a:t>Renda </a:t>
            </a:r>
            <a:r>
              <a:rPr lang="pt-BR" altLang="pt-BR" sz="1600" dirty="0"/>
              <a:t>decorrente do Saldo de Contas</a:t>
            </a:r>
          </a:p>
          <a:p>
            <a:pPr algn="ctr">
              <a:buClrTx/>
              <a:buFontTx/>
              <a:buNone/>
            </a:pPr>
            <a:endParaRPr lang="pt-BR" altLang="pt-BR" sz="1600" dirty="0" smtClean="0"/>
          </a:p>
          <a:p>
            <a:pPr algn="ctr">
              <a:buClrTx/>
              <a:buFontTx/>
              <a:buNone/>
            </a:pPr>
            <a:endParaRPr lang="pt-BR" altLang="pt-BR" sz="1600" dirty="0" smtClean="0"/>
          </a:p>
          <a:p>
            <a:pPr algn="ctr">
              <a:buClrTx/>
              <a:buFontTx/>
              <a:buNone/>
            </a:pPr>
            <a:endParaRPr lang="pt-BR" altLang="pt-BR" sz="1600" dirty="0" smtClean="0"/>
          </a:p>
          <a:p>
            <a:pPr algn="ctr">
              <a:buClrTx/>
              <a:buFontTx/>
              <a:buNone/>
            </a:pPr>
            <a:endParaRPr lang="pt-BR" altLang="pt-BR" sz="1600" dirty="0" smtClean="0"/>
          </a:p>
          <a:p>
            <a:pPr algn="ctr">
              <a:buClrTx/>
              <a:buFontTx/>
              <a:buNone/>
            </a:pPr>
            <a:r>
              <a:rPr lang="pt-BR" altLang="pt-BR" sz="1600" dirty="0" smtClean="0"/>
              <a:t>A renda resultante não poderá ser inferior a 1 Salário Mínimo, caso isso ocorra, o Saldo será pago à vista ao interessado.</a:t>
            </a:r>
          </a:p>
          <a:p>
            <a:pPr algn="ctr">
              <a:buClrTx/>
              <a:buFontTx/>
              <a:buNone/>
            </a:pPr>
            <a:endParaRPr lang="pt-BR" altLang="pt-BR" sz="1600" dirty="0"/>
          </a:p>
        </p:txBody>
      </p:sp>
      <p:sp>
        <p:nvSpPr>
          <p:cNvPr id="218138" name="Rectangle 26"/>
          <p:cNvSpPr>
            <a:spLocks noChangeArrowheads="1"/>
          </p:cNvSpPr>
          <p:nvPr/>
        </p:nvSpPr>
        <p:spPr bwMode="auto">
          <a:xfrm>
            <a:off x="657224" y="1635200"/>
            <a:ext cx="3698751" cy="4386088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INVALIDEZ/PENSÃO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600" dirty="0" smtClean="0"/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Renda decorrente do Saldo de Contas, porém...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600" dirty="0" smtClean="0"/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600" dirty="0" smtClean="0"/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Não inferior à: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[SRB – (10 x UMSF)]*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600" dirty="0" smtClean="0"/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* Não inferior à: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10% x SRB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600" dirty="0"/>
          </a:p>
        </p:txBody>
      </p:sp>
      <p:sp>
        <p:nvSpPr>
          <p:cNvPr id="218164" name="Rectangle 5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820472" cy="685800"/>
          </a:xfrm>
        </p:spPr>
        <p:txBody>
          <a:bodyPr/>
          <a:lstStyle/>
          <a:p>
            <a:pPr algn="ctr"/>
            <a:r>
              <a:rPr lang="pt-BR" altLang="pt-BR" b="1" dirty="0" smtClean="0"/>
              <a:t>GARANTIA BENEFÍCIO MÍNIMO</a:t>
            </a:r>
            <a:endParaRPr lang="en-US" altLang="pt-BR" b="1" dirty="0"/>
          </a:p>
        </p:txBody>
      </p:sp>
    </p:spTree>
    <p:extLst>
      <p:ext uri="{BB962C8B-B14F-4D97-AF65-F5344CB8AC3E}">
        <p14:creationId xmlns:p14="http://schemas.microsoft.com/office/powerpoint/2010/main" val="915561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82" name="AutoShape 18"/>
          <p:cNvSpPr>
            <a:spLocks noChangeArrowheads="1"/>
          </p:cNvSpPr>
          <p:nvPr/>
        </p:nvSpPr>
        <p:spPr bwMode="auto">
          <a:xfrm>
            <a:off x="66098" y="1484784"/>
            <a:ext cx="4577910" cy="4824536"/>
          </a:xfrm>
          <a:prstGeom prst="flowChartAlternateProcess">
            <a:avLst/>
          </a:prstGeom>
          <a:solidFill>
            <a:srgbClr val="D4E033">
              <a:alpha val="35001"/>
            </a:srgbClr>
          </a:soli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400" dirty="0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-27384"/>
            <a:ext cx="7234237" cy="685800"/>
          </a:xfrm>
        </p:spPr>
        <p:txBody>
          <a:bodyPr/>
          <a:lstStyle/>
          <a:p>
            <a:pPr algn="ctr"/>
            <a:r>
              <a:rPr lang="pt-BR" altLang="pt-BR" b="1" cap="all" dirty="0" smtClean="0"/>
              <a:t>Outras diferenças...</a:t>
            </a:r>
            <a:endParaRPr lang="pt-BR" altLang="pt-BR" b="1" cap="all" dirty="0"/>
          </a:p>
        </p:txBody>
      </p:sp>
      <p:sp>
        <p:nvSpPr>
          <p:cNvPr id="907271" name="Rectangle 7"/>
          <p:cNvSpPr>
            <a:spLocks noChangeArrowheads="1"/>
          </p:cNvSpPr>
          <p:nvPr/>
        </p:nvSpPr>
        <p:spPr bwMode="auto">
          <a:xfrm>
            <a:off x="611560" y="1556718"/>
            <a:ext cx="3456384" cy="648146"/>
          </a:xfrm>
          <a:prstGeom prst="rect">
            <a:avLst/>
          </a:prstGeom>
          <a:gradFill rotWithShape="1">
            <a:gsLst>
              <a:gs pos="0">
                <a:srgbClr val="D4E033">
                  <a:gamma/>
                  <a:tint val="0"/>
                  <a:invGamma/>
                </a:srgbClr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270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Abono Anual (13º.)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07277" name="Rectangle 13"/>
          <p:cNvSpPr>
            <a:spLocks noChangeArrowheads="1"/>
          </p:cNvSpPr>
          <p:nvPr/>
        </p:nvSpPr>
        <p:spPr bwMode="auto">
          <a:xfrm>
            <a:off x="35496" y="2132856"/>
            <a:ext cx="4593210" cy="720725"/>
          </a:xfrm>
          <a:prstGeom prst="rect">
            <a:avLst/>
          </a:prstGeom>
          <a:gradFill rotWithShape="1">
            <a:gsLst>
              <a:gs pos="0">
                <a:srgbClr val="D4E033">
                  <a:gamma/>
                  <a:tint val="0"/>
                  <a:invGamma/>
                </a:srgbClr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270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Renda Vitalícia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6419" y="2852936"/>
            <a:ext cx="4572287" cy="720725"/>
          </a:xfrm>
          <a:prstGeom prst="rect">
            <a:avLst/>
          </a:prstGeom>
          <a:gradFill rotWithShape="1">
            <a:gsLst>
              <a:gs pos="0">
                <a:srgbClr val="D4E033">
                  <a:gamma/>
                  <a:tint val="0"/>
                  <a:invGamma/>
                </a:srgbClr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270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Despesas Administrativas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05" y="1556792"/>
            <a:ext cx="500831" cy="51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Imagem 28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5519494" y="1533283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5519494" y="2685411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5292724" y="908720"/>
            <a:ext cx="1655539" cy="648072"/>
          </a:xfrm>
          <a:prstGeom prst="rect">
            <a:avLst/>
          </a:prstGeom>
          <a:solidFill>
            <a:srgbClr val="A9C5EF">
              <a:alpha val="70000"/>
            </a:srgbClr>
          </a:solidFill>
          <a:ln w="28575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MISTO DE BENEFÍCIOS</a:t>
            </a:r>
            <a:endParaRPr lang="pt-BR" altLang="pt-BR" sz="1800" dirty="0"/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7020272" y="908720"/>
            <a:ext cx="2016224" cy="648072"/>
          </a:xfrm>
          <a:prstGeom prst="rect">
            <a:avLst/>
          </a:prstGeom>
          <a:solidFill>
            <a:srgbClr val="D4E033">
              <a:alpha val="60001"/>
            </a:srgbClr>
          </a:solidFill>
          <a:ln w="28575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FECOMÉRCIO MG I</a:t>
            </a:r>
            <a:endParaRPr lang="pt-BR" altLang="pt-BR" sz="1800" dirty="0"/>
          </a:p>
        </p:txBody>
      </p:sp>
      <p:pic>
        <p:nvPicPr>
          <p:cNvPr id="28" name="Imagem 27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5591502" y="2042593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35496" y="3573016"/>
            <a:ext cx="4608512" cy="720725"/>
          </a:xfrm>
          <a:prstGeom prst="rect">
            <a:avLst/>
          </a:prstGeom>
          <a:gradFill rotWithShape="1">
            <a:gsLst>
              <a:gs pos="0">
                <a:srgbClr val="D4E033">
                  <a:gamma/>
                  <a:tint val="0"/>
                  <a:invGamma/>
                </a:srgbClr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270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Possibilidade Déficit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5" name="Imagem 34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5519494" y="3405491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35496" y="4293096"/>
            <a:ext cx="4608512" cy="720725"/>
          </a:xfrm>
          <a:prstGeom prst="rect">
            <a:avLst/>
          </a:prstGeom>
          <a:gradFill rotWithShape="1">
            <a:gsLst>
              <a:gs pos="0">
                <a:srgbClr val="D4E033">
                  <a:gamma/>
                  <a:tint val="0"/>
                  <a:invGamma/>
                </a:srgbClr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270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Idade Mínima Aposentadoria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9" name="Imagem 38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5519494" y="4130825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66098" y="5013177"/>
            <a:ext cx="4562608" cy="437302"/>
          </a:xfrm>
          <a:prstGeom prst="rect">
            <a:avLst/>
          </a:prstGeom>
          <a:gradFill rotWithShape="1">
            <a:gsLst>
              <a:gs pos="0">
                <a:srgbClr val="D4E033">
                  <a:gamma/>
                  <a:tint val="0"/>
                  <a:invGamma/>
                </a:srgbClr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270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Benefícios Risco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3" name="Imagem 42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5519494" y="5277699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m 44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7376401" y="2685411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AutoShape 47"/>
          <p:cNvSpPr>
            <a:spLocks noChangeArrowheads="1"/>
          </p:cNvSpPr>
          <p:nvPr/>
        </p:nvSpPr>
        <p:spPr bwMode="auto">
          <a:xfrm>
            <a:off x="4628707" y="2348880"/>
            <a:ext cx="519357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7" name="AutoShape 47"/>
          <p:cNvSpPr>
            <a:spLocks noChangeArrowheads="1"/>
          </p:cNvSpPr>
          <p:nvPr/>
        </p:nvSpPr>
        <p:spPr bwMode="auto">
          <a:xfrm>
            <a:off x="4644008" y="1700808"/>
            <a:ext cx="519357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8" name="AutoShape 47"/>
          <p:cNvSpPr>
            <a:spLocks noChangeArrowheads="1"/>
          </p:cNvSpPr>
          <p:nvPr/>
        </p:nvSpPr>
        <p:spPr bwMode="auto">
          <a:xfrm>
            <a:off x="4644008" y="3043064"/>
            <a:ext cx="519357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9" name="AutoShape 47"/>
          <p:cNvSpPr>
            <a:spLocks noChangeArrowheads="1"/>
          </p:cNvSpPr>
          <p:nvPr/>
        </p:nvSpPr>
        <p:spPr bwMode="auto">
          <a:xfrm>
            <a:off x="4644008" y="3814192"/>
            <a:ext cx="519357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0" name="AutoShape 47"/>
          <p:cNvSpPr>
            <a:spLocks noChangeArrowheads="1"/>
          </p:cNvSpPr>
          <p:nvPr/>
        </p:nvSpPr>
        <p:spPr bwMode="auto">
          <a:xfrm>
            <a:off x="4644008" y="4462264"/>
            <a:ext cx="519357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1" name="AutoShape 47"/>
          <p:cNvSpPr>
            <a:spLocks noChangeArrowheads="1"/>
          </p:cNvSpPr>
          <p:nvPr/>
        </p:nvSpPr>
        <p:spPr bwMode="auto">
          <a:xfrm>
            <a:off x="4644008" y="5496272"/>
            <a:ext cx="519357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35496" y="5445224"/>
            <a:ext cx="4608512" cy="720725"/>
          </a:xfrm>
          <a:prstGeom prst="rect">
            <a:avLst/>
          </a:prstGeom>
          <a:gradFill rotWithShape="1">
            <a:gsLst>
              <a:gs pos="0">
                <a:srgbClr val="D4E033">
                  <a:gamma/>
                  <a:tint val="0"/>
                  <a:invGamma/>
                </a:srgbClr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270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Reajuste Benefício pela Cota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3" name="Imagem 52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7520417" y="5282953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utoShape 47"/>
          <p:cNvSpPr>
            <a:spLocks noChangeArrowheads="1"/>
          </p:cNvSpPr>
          <p:nvPr/>
        </p:nvSpPr>
        <p:spPr bwMode="auto">
          <a:xfrm>
            <a:off x="4644008" y="5013176"/>
            <a:ext cx="519357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55" name="Imagem 54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5519494" y="4706889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124613"/>
            <a:ext cx="500831" cy="51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561" y="4212845"/>
            <a:ext cx="500831" cy="51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561" y="3492765"/>
            <a:ext cx="500831" cy="51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569" y="4860917"/>
            <a:ext cx="500831" cy="51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17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454968" y="5085184"/>
            <a:ext cx="8229600" cy="1143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pt-BR" altLang="pt-BR" dirty="0" smtClean="0"/>
              <a:t>PRINCIPAIS DATAS &amp; PRAZOS</a:t>
            </a:r>
            <a:endParaRPr lang="en-US" altLang="pt-BR" sz="22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11753"/>
            <a:ext cx="6696744" cy="50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2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5521373"/>
            <a:ext cx="8622957" cy="643931"/>
          </a:xfrm>
          <a:prstGeom prst="rect">
            <a:avLst/>
          </a:prstGeom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547664" y="188640"/>
            <a:ext cx="6607252" cy="5544616"/>
            <a:chOff x="775" y="1407"/>
            <a:chExt cx="1148" cy="979"/>
          </a:xfrm>
        </p:grpSpPr>
        <p:graphicFrame>
          <p:nvGraphicFramePr>
            <p:cNvPr id="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3081157"/>
                </p:ext>
              </p:extLst>
            </p:nvPr>
          </p:nvGraphicFramePr>
          <p:xfrm>
            <a:off x="775" y="1473"/>
            <a:ext cx="689" cy="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6" name="Klip" r:id="rId4" imgW="4514850" imgH="3927475" progId="">
                    <p:embed/>
                  </p:oleObj>
                </mc:Choice>
                <mc:Fallback>
                  <p:oleObj name="Klip" r:id="rId4" imgW="4514850" imgH="39274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9620"/>
                        <a:stretch>
                          <a:fillRect/>
                        </a:stretch>
                      </p:blipFill>
                      <p:spPr bwMode="auto">
                        <a:xfrm>
                          <a:off x="775" y="1473"/>
                          <a:ext cx="689" cy="91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7001174"/>
                </p:ext>
              </p:extLst>
            </p:nvPr>
          </p:nvGraphicFramePr>
          <p:xfrm>
            <a:off x="1288" y="1407"/>
            <a:ext cx="635" cy="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7" name="Klip" r:id="rId6" imgW="2738673" imgH="3468986" progId="">
                    <p:embed/>
                  </p:oleObj>
                </mc:Choice>
                <mc:Fallback>
                  <p:oleObj name="Klip" r:id="rId6" imgW="2738673" imgH="346898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8" y="1407"/>
                          <a:ext cx="635" cy="8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Oval 50"/>
          <p:cNvSpPr>
            <a:spLocks noChangeArrowheads="1"/>
          </p:cNvSpPr>
          <p:nvPr/>
        </p:nvSpPr>
        <p:spPr bwMode="auto">
          <a:xfrm rot="18907775">
            <a:off x="-12276" y="1020993"/>
            <a:ext cx="3636160" cy="1570037"/>
          </a:xfrm>
          <a:prstGeom prst="ellipse">
            <a:avLst/>
          </a:prstGeom>
          <a:solidFill>
            <a:srgbClr val="9900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800" dirty="0"/>
          </a:p>
        </p:txBody>
      </p:sp>
      <p:sp>
        <p:nvSpPr>
          <p:cNvPr id="10" name="Rectangle 118"/>
          <p:cNvSpPr>
            <a:spLocks noChangeArrowheads="1"/>
          </p:cNvSpPr>
          <p:nvPr/>
        </p:nvSpPr>
        <p:spPr bwMode="auto">
          <a:xfrm rot="18907775">
            <a:off x="58769" y="1532813"/>
            <a:ext cx="3469541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2400" b="1" dirty="0" smtClean="0">
                <a:solidFill>
                  <a:schemeClr val="bg1"/>
                </a:solidFill>
              </a:rPr>
              <a:t>ESPECIAL ASSISTIDOS</a:t>
            </a:r>
            <a:endParaRPr lang="pt-BR" alt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8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3649142"/>
            <a:ext cx="7766248" cy="2228130"/>
          </a:xfrm>
          <a:noFill/>
          <a:ln/>
        </p:spPr>
        <p:txBody>
          <a:bodyPr/>
          <a:lstStyle/>
          <a:p>
            <a:pPr lvl="2" algn="ctr">
              <a:lnSpc>
                <a:spcPct val="200000"/>
              </a:lnSpc>
            </a:pPr>
            <a:r>
              <a:rPr lang="pt-BR" altLang="pt-BR" sz="4400" b="1" dirty="0" smtClean="0"/>
              <a:t/>
            </a:r>
            <a:br>
              <a:rPr lang="pt-BR" altLang="pt-BR" sz="4400" b="1" dirty="0" smtClean="0"/>
            </a:br>
            <a:r>
              <a:rPr lang="pt-BR" altLang="pt-BR" sz="4400" b="1" dirty="0" smtClean="0"/>
              <a:t>S</a:t>
            </a:r>
            <a:r>
              <a:rPr lang="pt-BR" altLang="pt-BR" sz="4800" b="1" dirty="0" smtClean="0"/>
              <a:t>omente para Participantes e Assistidos do Plano Misto de Benefícios</a:t>
            </a:r>
            <a:endParaRPr lang="pt-BR" altLang="pt-BR" sz="4800" b="1" kern="1200" dirty="0"/>
          </a:p>
        </p:txBody>
      </p:sp>
    </p:spTree>
    <p:extLst>
      <p:ext uri="{BB962C8B-B14F-4D97-AF65-F5344CB8AC3E}">
        <p14:creationId xmlns:p14="http://schemas.microsoft.com/office/powerpoint/2010/main" val="941126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5616" y="188640"/>
            <a:ext cx="7234237" cy="6858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PROCESSOS MIGRATÓRIOS</a:t>
            </a:r>
            <a:endParaRPr lang="en-GB" sz="2800" b="1" dirty="0"/>
          </a:p>
        </p:txBody>
      </p:sp>
      <p:graphicFrame>
        <p:nvGraphicFramePr>
          <p:cNvPr id="72299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044029"/>
              </p:ext>
            </p:extLst>
          </p:nvPr>
        </p:nvGraphicFramePr>
        <p:xfrm>
          <a:off x="659606" y="1042689"/>
          <a:ext cx="7824787" cy="3992880"/>
        </p:xfrm>
        <a:graphic>
          <a:graphicData uri="http://schemas.openxmlformats.org/drawingml/2006/table">
            <a:tbl>
              <a:tblPr/>
              <a:tblGrid>
                <a:gridCol w="1008112"/>
                <a:gridCol w="6816675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</a:rPr>
                        <a:t>1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Migração entre Planos: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Complexo procedimento técnico e processual, cujo regramento está estabelecido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no Regulamento, no Termo de Migração e na Nota Técnica Atuarial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</a:rPr>
                        <a:t>2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j-lt"/>
                        </a:rPr>
                        <a:t>Regulamento &amp; Aprovações: </a:t>
                      </a:r>
                      <a:r>
                        <a:rPr lang="pt-BR" sz="1600" dirty="0" smtClean="0">
                          <a:latin typeface="+mj-lt"/>
                        </a:rPr>
                        <a:t>É</a:t>
                      </a:r>
                      <a:r>
                        <a:rPr lang="pt-BR" sz="1600" baseline="0" dirty="0" smtClean="0">
                          <a:latin typeface="+mj-lt"/>
                        </a:rPr>
                        <a:t> obrigatória a previsão da principais regras nos Regulamentos dos Planos de Origem e Receptor, a formalização por meio Formulários específicos e aprovações correspondentes da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Previc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Estímulos</a:t>
                      </a:r>
                      <a:r>
                        <a:rPr lang="pt-BR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 Incentivos: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São pontuados “sob medida” a depender da situação do Plano de Origem. Normalmente Déficits são amenizados, superávits são distribuídos, Regras de Resgates são expandidas, Carências são reduzidas ou anuladas, Tipos de Rendas são multiplicadas e níveis de contribuições são flexibilizados.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8585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5616" y="188640"/>
            <a:ext cx="7234237" cy="6858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ESTÍMULOS PARA MIGRAÇÃO</a:t>
            </a:r>
            <a:endParaRPr lang="en-GB" sz="2800" b="1" dirty="0"/>
          </a:p>
        </p:txBody>
      </p:sp>
      <p:graphicFrame>
        <p:nvGraphicFramePr>
          <p:cNvPr id="72299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662010"/>
              </p:ext>
            </p:extLst>
          </p:nvPr>
        </p:nvGraphicFramePr>
        <p:xfrm>
          <a:off x="659606" y="908720"/>
          <a:ext cx="7824787" cy="4373880"/>
        </p:xfrm>
        <a:graphic>
          <a:graphicData uri="http://schemas.openxmlformats.org/drawingml/2006/table">
            <a:tbl>
              <a:tblPr/>
              <a:tblGrid>
                <a:gridCol w="1008112"/>
                <a:gridCol w="6816675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</a:rPr>
                        <a:t>1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Transferência</a:t>
                      </a:r>
                      <a:r>
                        <a:rPr lang="pt-BR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da Reserva Matemática Liquida</a:t>
                      </a: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</a:t>
                      </a:r>
                      <a:r>
                        <a:rPr lang="pt-BR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Direito</a:t>
                      </a:r>
                      <a:r>
                        <a:rPr lang="pt-BR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Acumulados do Assistido (Aposentado ou Pensionista)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</a:rPr>
                        <a:t>2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j-lt"/>
                        </a:rPr>
                        <a:t>Parcela de Fundos Coletivos: </a:t>
                      </a:r>
                      <a:r>
                        <a:rPr lang="pt-BR" sz="1600" b="0" dirty="0" smtClean="0">
                          <a:latin typeface="+mj-lt"/>
                        </a:rPr>
                        <a:t>Os interessados pela</a:t>
                      </a:r>
                      <a:r>
                        <a:rPr lang="pt-BR" sz="1600" b="0" baseline="0" dirty="0" smtClean="0">
                          <a:latin typeface="+mj-lt"/>
                        </a:rPr>
                        <a:t> Migração poderão ser beneficiados com uma proporcionalidade dos Fundo Previdencial Coletivo de Desligamento do PMB.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Outros Estímulos</a:t>
                      </a:r>
                      <a:r>
                        <a:rPr lang="pt-BR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 Incentivos: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93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Superávits poderão ser distribuídos de forma proporcional entre os interessados pela migração</a:t>
                      </a:r>
                    </a:p>
                    <a:p>
                      <a:pPr marL="393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Os Benefícios serão redefinidos com base no novo saldo de contas transferido</a:t>
                      </a:r>
                    </a:p>
                    <a:p>
                      <a:pPr marL="393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 Assistido poderá optar pelo resgate de até 25% do Reserva de Migração em parcelas mensais (Mínimo de 12 – Máximo de 25)</a:t>
                      </a: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9327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435" name="Rectangle 59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64289" cy="685800"/>
          </a:xfrm>
        </p:spPr>
        <p:txBody>
          <a:bodyPr anchor="ctr">
            <a:normAutofit/>
          </a:bodyPr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buClr>
                <a:schemeClr val="accent2"/>
              </a:buClr>
              <a:buSzPct val="75000"/>
              <a:defRPr/>
            </a:pPr>
            <a:r>
              <a:rPr lang="pt-BR" altLang="pt-BR" b="1" cap="all" dirty="0" smtClean="0"/>
              <a:t>Redefinição da Renda</a:t>
            </a:r>
            <a:endParaRPr lang="en-US" altLang="pt-BR" b="1" cap="all" dirty="0"/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043608" y="4381432"/>
            <a:ext cx="3024336" cy="919776"/>
          </a:xfrm>
          <a:prstGeom prst="flowChartAlternateProcess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pt-BR" altLang="pt-BR" sz="1600" dirty="0" smtClean="0"/>
              <a:t>5 a 30 anos</a:t>
            </a:r>
            <a:endParaRPr lang="pt-BR" altLang="pt-BR" sz="1600" dirty="0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251520" y="1052736"/>
            <a:ext cx="4032448" cy="54543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 smtClean="0"/>
              <a:t>Reserva Matemática Líquida</a:t>
            </a:r>
            <a:endParaRPr lang="pt-BR" altLang="pt-BR" sz="1600" dirty="0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 rot="2883205">
            <a:off x="1637714" y="3037999"/>
            <a:ext cx="884824" cy="1411108"/>
          </a:xfrm>
          <a:prstGeom prst="curvedRightArrow">
            <a:avLst>
              <a:gd name="adj1" fmla="val 21259"/>
              <a:gd name="adj2" fmla="val 134976"/>
              <a:gd name="adj3" fmla="val 52820"/>
            </a:avLst>
          </a:prstGeom>
          <a:gradFill rotWithShape="1">
            <a:gsLst>
              <a:gs pos="0">
                <a:srgbClr val="FF9999"/>
              </a:gs>
              <a:gs pos="50000">
                <a:srgbClr val="FF0000"/>
              </a:gs>
              <a:gs pos="100000">
                <a:srgbClr val="FF99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 rot="16200000">
            <a:off x="-600329" y="4280850"/>
            <a:ext cx="2592288" cy="312524"/>
          </a:xfrm>
          <a:prstGeom prst="flowChartAlternateProcess">
            <a:avLst/>
          </a:prstGeom>
          <a:solidFill>
            <a:srgbClr val="ECF2FC"/>
          </a:solidFill>
          <a:ln w="12700" algn="ctr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Prazo Determinado</a:t>
            </a:r>
            <a:endParaRPr lang="pt-BR" altLang="pt-BR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2987824" y="2780928"/>
            <a:ext cx="3528392" cy="109086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 smtClean="0"/>
              <a:t>Fundo Total </a:t>
            </a:r>
            <a:r>
              <a:rPr lang="pt-BR" altLang="pt-BR" sz="1600" dirty="0"/>
              <a:t>(*)</a:t>
            </a: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 rot="16200000">
            <a:off x="7008025" y="4352858"/>
            <a:ext cx="2592288" cy="312524"/>
          </a:xfrm>
          <a:prstGeom prst="flowChartAlternateProcess">
            <a:avLst/>
          </a:prstGeom>
          <a:solidFill>
            <a:srgbClr val="ECF2FC"/>
          </a:solidFill>
          <a:ln w="12700" algn="ctr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Prazo Indeterminado</a:t>
            </a:r>
            <a:endParaRPr lang="pt-BR" altLang="pt-BR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>
            <a:off x="4788024" y="4365104"/>
            <a:ext cx="3024336" cy="919776"/>
          </a:xfrm>
          <a:prstGeom prst="flowChartAlternateProcess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pt-BR" altLang="pt-BR" sz="1600" dirty="0" smtClean="0"/>
              <a:t>0,5% a 2%: Sobre o Saldo do Fundo Total</a:t>
            </a:r>
            <a:endParaRPr lang="pt-BR" altLang="pt-BR" sz="1600" dirty="0"/>
          </a:p>
        </p:txBody>
      </p:sp>
      <p:sp>
        <p:nvSpPr>
          <p:cNvPr id="37" name="Retângulo 36"/>
          <p:cNvSpPr/>
          <p:nvPr/>
        </p:nvSpPr>
        <p:spPr>
          <a:xfrm>
            <a:off x="3923928" y="4293096"/>
            <a:ext cx="100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ou</a:t>
            </a:r>
            <a:endParaRPr lang="en-US" sz="5400" b="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1763688" y="5589240"/>
            <a:ext cx="6048671" cy="100811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400" dirty="0" smtClean="0"/>
              <a:t>(*) Poderá sacar até 25% do Saldo do Fundo para receber no mínimo em 12 e no máximo em 25 parcelas</a:t>
            </a:r>
          </a:p>
          <a:p>
            <a:pPr>
              <a:buClrTx/>
              <a:buFontTx/>
              <a:buNone/>
            </a:pPr>
            <a:r>
              <a:rPr lang="pt-BR" altLang="pt-BR" sz="1400" dirty="0" smtClean="0"/>
              <a:t>O benefício do saldo remanescente não poderá ser inferior a 1 SM</a:t>
            </a:r>
            <a:endParaRPr lang="pt-BR" altLang="pt-BR" sz="1400" dirty="0"/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4572000" y="1052736"/>
            <a:ext cx="4392488" cy="54543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 smtClean="0"/>
              <a:t>Reserva a Constituir (se houver)</a:t>
            </a:r>
            <a:endParaRPr lang="pt-BR" altLang="pt-BR" sz="1600" dirty="0"/>
          </a:p>
        </p:txBody>
      </p:sp>
      <p:sp>
        <p:nvSpPr>
          <p:cNvPr id="21" name="Text Box 64"/>
          <p:cNvSpPr txBox="1">
            <a:spLocks noChangeArrowheads="1"/>
          </p:cNvSpPr>
          <p:nvPr/>
        </p:nvSpPr>
        <p:spPr bwMode="auto">
          <a:xfrm>
            <a:off x="4211960" y="1151732"/>
            <a:ext cx="3787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75000"/>
              </a:spcBef>
              <a:spcAft>
                <a:spcPct val="40000"/>
              </a:spcAft>
            </a:pPr>
            <a:r>
              <a:rPr lang="pt-BR" altLang="pt-BR" sz="40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255000" y="6237288"/>
            <a:ext cx="503238" cy="273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itchFamily="34" charset="0"/>
              <a:buChar char="—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17958F-6F0F-4390-B997-03F4DCC3C49E}" type="slidenum">
              <a:rPr lang="en-GB" altLang="pt-BR" sz="8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n-GB" altLang="pt-BR" sz="800" dirty="0" smtClean="0"/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 rot="19436897" flipH="1">
            <a:off x="6936235" y="2851629"/>
            <a:ext cx="788237" cy="1683892"/>
          </a:xfrm>
          <a:prstGeom prst="curvedRightArrow">
            <a:avLst>
              <a:gd name="adj1" fmla="val 39905"/>
              <a:gd name="adj2" fmla="val 93597"/>
              <a:gd name="adj3" fmla="val 83614"/>
            </a:avLst>
          </a:prstGeom>
          <a:gradFill rotWithShape="1">
            <a:gsLst>
              <a:gs pos="0">
                <a:srgbClr val="FF9999"/>
              </a:gs>
              <a:gs pos="50000">
                <a:srgbClr val="FF0000"/>
              </a:gs>
              <a:gs pos="100000">
                <a:srgbClr val="FF99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251520" y="1736812"/>
            <a:ext cx="8712968" cy="54543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 smtClean="0"/>
              <a:t>Proporção do Superávit e Fundo de Desligamento (Se houver)</a:t>
            </a:r>
            <a:endParaRPr lang="pt-BR" altLang="pt-BR" sz="1600" dirty="0"/>
          </a:p>
        </p:txBody>
      </p:sp>
      <p:sp>
        <p:nvSpPr>
          <p:cNvPr id="41" name="Text Box 64"/>
          <p:cNvSpPr txBox="1">
            <a:spLocks noChangeArrowheads="1"/>
          </p:cNvSpPr>
          <p:nvPr/>
        </p:nvSpPr>
        <p:spPr bwMode="auto">
          <a:xfrm>
            <a:off x="2640575" y="1856196"/>
            <a:ext cx="376637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75000"/>
              </a:spcBef>
              <a:spcAft>
                <a:spcPct val="40000"/>
              </a:spcAft>
            </a:pPr>
            <a:r>
              <a:rPr lang="pt-BR" altLang="pt-BR" sz="6600" dirty="0" smtClean="0">
                <a:solidFill>
                  <a:schemeClr val="tx2"/>
                </a:solidFill>
              </a:rPr>
              <a:t>=</a:t>
            </a:r>
            <a:endParaRPr lang="pt-BR" altLang="pt-BR" sz="6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46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435" name="Rectangle 59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64289" cy="685800"/>
          </a:xfrm>
        </p:spPr>
        <p:txBody>
          <a:bodyPr anchor="ctr">
            <a:normAutofit/>
          </a:bodyPr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buClr>
                <a:schemeClr val="accent2"/>
              </a:buClr>
              <a:buSzPct val="75000"/>
              <a:defRPr/>
            </a:pPr>
            <a:r>
              <a:rPr lang="pt-BR" altLang="pt-BR" b="1" cap="all" dirty="0" smtClean="0"/>
              <a:t>Exemplo de MIGRAÇÃO</a:t>
            </a:r>
            <a:endParaRPr lang="en-US" altLang="pt-BR" b="1" cap="all" dirty="0"/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043608" y="4381432"/>
            <a:ext cx="3024336" cy="919776"/>
          </a:xfrm>
          <a:prstGeom prst="flowChartAlternateProcess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pt-BR" altLang="pt-BR" sz="1600" dirty="0" smtClean="0"/>
              <a:t>5 a 30 anos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1600" dirty="0" smtClean="0"/>
              <a:t>Exemplo (96 meses):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1600" dirty="0" smtClean="0"/>
              <a:t>R</a:t>
            </a:r>
            <a:r>
              <a:rPr lang="pt-BR" altLang="pt-BR" sz="1600" dirty="0"/>
              <a:t>$ </a:t>
            </a:r>
            <a:r>
              <a:rPr lang="pt-BR" altLang="pt-BR" sz="1600" dirty="0" smtClean="0"/>
              <a:t>1.084,26</a:t>
            </a:r>
            <a:endParaRPr lang="pt-BR" altLang="pt-BR" sz="1600" dirty="0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251520" y="1052736"/>
            <a:ext cx="4032448" cy="54543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>
              <a:buClrTx/>
              <a:buFontTx/>
              <a:buNone/>
            </a:pPr>
            <a:r>
              <a:rPr lang="pt-BR" altLang="pt-BR" sz="1600" dirty="0" smtClean="0"/>
              <a:t>(*)Reserva Matem. Líq.: </a:t>
            </a:r>
            <a:r>
              <a:rPr lang="pt-BR" altLang="pt-BR" sz="1600" dirty="0"/>
              <a:t>R</a:t>
            </a:r>
            <a:r>
              <a:rPr lang="pt-BR" altLang="pt-BR" sz="1600" dirty="0" smtClean="0"/>
              <a:t>$ 88.472,59</a:t>
            </a:r>
            <a:endParaRPr lang="pt-BR" altLang="pt-BR" sz="1600" dirty="0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 rot="2883205">
            <a:off x="1526318" y="3287886"/>
            <a:ext cx="884824" cy="1111562"/>
          </a:xfrm>
          <a:prstGeom prst="curvedRightArrow">
            <a:avLst>
              <a:gd name="adj1" fmla="val 21259"/>
              <a:gd name="adj2" fmla="val 134976"/>
              <a:gd name="adj3" fmla="val 52820"/>
            </a:avLst>
          </a:prstGeom>
          <a:gradFill rotWithShape="1">
            <a:gsLst>
              <a:gs pos="0">
                <a:srgbClr val="FF9999"/>
              </a:gs>
              <a:gs pos="50000">
                <a:srgbClr val="FF0000"/>
              </a:gs>
              <a:gs pos="100000">
                <a:srgbClr val="FF99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 rot="16200000">
            <a:off x="-600329" y="4280850"/>
            <a:ext cx="2592288" cy="312524"/>
          </a:xfrm>
          <a:prstGeom prst="flowChartAlternateProcess">
            <a:avLst/>
          </a:prstGeom>
          <a:solidFill>
            <a:srgbClr val="ECF2FC"/>
          </a:solidFill>
          <a:ln w="12700" algn="ctr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Prazo Determinado</a:t>
            </a:r>
            <a:endParaRPr lang="pt-BR" altLang="pt-BR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2987824" y="2780928"/>
            <a:ext cx="3528392" cy="401414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 smtClean="0"/>
              <a:t>Fundo Total</a:t>
            </a:r>
            <a:r>
              <a:rPr lang="pt-BR" altLang="pt-BR" sz="1600" dirty="0"/>
              <a:t>: R$ </a:t>
            </a:r>
            <a:r>
              <a:rPr lang="pt-BR" altLang="pt-BR" sz="1600" dirty="0" smtClean="0"/>
              <a:t>117.359,40</a:t>
            </a:r>
            <a:endParaRPr lang="pt-BR" altLang="pt-BR" sz="1600" dirty="0"/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 rot="16200000">
            <a:off x="7008025" y="4352858"/>
            <a:ext cx="2592288" cy="312524"/>
          </a:xfrm>
          <a:prstGeom prst="flowChartAlternateProcess">
            <a:avLst/>
          </a:prstGeom>
          <a:solidFill>
            <a:srgbClr val="ECF2FC"/>
          </a:solidFill>
          <a:ln w="12700" algn="ctr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Prazo Indeterminado</a:t>
            </a:r>
            <a:endParaRPr lang="pt-BR" altLang="pt-BR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>
            <a:off x="4788024" y="4365104"/>
            <a:ext cx="3024336" cy="919776"/>
          </a:xfrm>
          <a:prstGeom prst="flowChartAlternateProcess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pt-BR" altLang="pt-BR" sz="1600" dirty="0" smtClean="0"/>
              <a:t>0,5% a 2% do Saldo Remanescente: 1% = </a:t>
            </a:r>
          </a:p>
          <a:p>
            <a:pPr algn="ctr">
              <a:spcBef>
                <a:spcPct val="0"/>
              </a:spcBef>
              <a:buClrTx/>
            </a:pPr>
            <a:r>
              <a:rPr lang="pt-BR" altLang="pt-BR" sz="1600" dirty="0"/>
              <a:t>R$  </a:t>
            </a:r>
            <a:r>
              <a:rPr lang="pt-BR" altLang="pt-BR" sz="1600" dirty="0" smtClean="0"/>
              <a:t>1.040,89</a:t>
            </a:r>
            <a:endParaRPr lang="pt-BR" altLang="pt-BR" sz="1600" dirty="0"/>
          </a:p>
        </p:txBody>
      </p:sp>
      <p:sp>
        <p:nvSpPr>
          <p:cNvPr id="37" name="Retângulo 36"/>
          <p:cNvSpPr/>
          <p:nvPr/>
        </p:nvSpPr>
        <p:spPr>
          <a:xfrm>
            <a:off x="3923928" y="4293096"/>
            <a:ext cx="100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ou</a:t>
            </a:r>
            <a:endParaRPr lang="en-US" sz="5400" b="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4572000" y="1052736"/>
            <a:ext cx="4392488" cy="54543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 smtClean="0"/>
              <a:t>Reserva a Constituir</a:t>
            </a:r>
            <a:r>
              <a:rPr lang="pt-BR" altLang="pt-BR" sz="1600" dirty="0"/>
              <a:t>: R$ </a:t>
            </a:r>
            <a:r>
              <a:rPr lang="pt-BR" altLang="pt-BR" sz="1600" dirty="0" smtClean="0"/>
              <a:t>21.412,41</a:t>
            </a:r>
            <a:endParaRPr lang="pt-BR" altLang="pt-BR" sz="1600" dirty="0"/>
          </a:p>
        </p:txBody>
      </p:sp>
      <p:sp>
        <p:nvSpPr>
          <p:cNvPr id="21" name="Text Box 64"/>
          <p:cNvSpPr txBox="1">
            <a:spLocks noChangeArrowheads="1"/>
          </p:cNvSpPr>
          <p:nvPr/>
        </p:nvSpPr>
        <p:spPr bwMode="auto">
          <a:xfrm>
            <a:off x="4211960" y="1019402"/>
            <a:ext cx="457075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5000"/>
              </a:spcBef>
              <a:spcAft>
                <a:spcPct val="40000"/>
              </a:spcAft>
            </a:pPr>
            <a:r>
              <a:rPr lang="pt-BR" altLang="pt-BR" sz="28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 rot="19436897" flipH="1">
            <a:off x="7204530" y="3463723"/>
            <a:ext cx="788237" cy="1196861"/>
          </a:xfrm>
          <a:prstGeom prst="curvedRightArrow">
            <a:avLst>
              <a:gd name="adj1" fmla="val 39905"/>
              <a:gd name="adj2" fmla="val 93597"/>
              <a:gd name="adj3" fmla="val 83614"/>
            </a:avLst>
          </a:prstGeom>
          <a:gradFill rotWithShape="1">
            <a:gsLst>
              <a:gs pos="0">
                <a:srgbClr val="FF9999"/>
              </a:gs>
              <a:gs pos="50000">
                <a:srgbClr val="FF0000"/>
              </a:gs>
              <a:gs pos="100000">
                <a:srgbClr val="FF99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1" name="Text Box 64"/>
          <p:cNvSpPr txBox="1">
            <a:spLocks noChangeArrowheads="1"/>
          </p:cNvSpPr>
          <p:nvPr/>
        </p:nvSpPr>
        <p:spPr bwMode="auto">
          <a:xfrm>
            <a:off x="2584488" y="1851211"/>
            <a:ext cx="376637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75000"/>
              </a:spcBef>
              <a:spcAft>
                <a:spcPct val="40000"/>
              </a:spcAft>
            </a:pPr>
            <a:r>
              <a:rPr lang="pt-BR" altLang="pt-BR" sz="6600" dirty="0" smtClean="0">
                <a:solidFill>
                  <a:schemeClr val="tx2"/>
                </a:solidFill>
              </a:rPr>
              <a:t>=</a:t>
            </a:r>
            <a:endParaRPr lang="pt-BR" altLang="pt-BR" sz="6600" dirty="0">
              <a:solidFill>
                <a:schemeClr val="tx2"/>
              </a:solidFill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251520" y="1736812"/>
            <a:ext cx="8712968" cy="54543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 smtClean="0"/>
              <a:t>Proporção do Superávit e Fundo de Desligamento</a:t>
            </a:r>
            <a:r>
              <a:rPr lang="pt-BR" altLang="pt-BR" sz="1600" dirty="0"/>
              <a:t>: R$ </a:t>
            </a:r>
            <a:r>
              <a:rPr lang="pt-BR" altLang="pt-BR" sz="1600" dirty="0" smtClean="0"/>
              <a:t>7.474,40</a:t>
            </a: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2987824" y="3315618"/>
            <a:ext cx="3528392" cy="401414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/>
              <a:t>(*)Saque 15%: R$ </a:t>
            </a:r>
            <a:r>
              <a:rPr lang="pt-BR" altLang="pt-BR" sz="1600" dirty="0" smtClean="0"/>
              <a:t>13.270,89</a:t>
            </a:r>
            <a:endParaRPr lang="pt-BR" altLang="pt-BR" sz="1600" dirty="0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2699792" y="3819674"/>
            <a:ext cx="4104456" cy="401414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 smtClean="0"/>
              <a:t>Saldo Remanescente</a:t>
            </a:r>
            <a:r>
              <a:rPr lang="pt-BR" altLang="pt-BR" sz="1600" dirty="0"/>
              <a:t>: R$ </a:t>
            </a:r>
            <a:r>
              <a:rPr lang="pt-BR" altLang="pt-BR" sz="1600" dirty="0" smtClean="0"/>
              <a:t>104.088,51</a:t>
            </a:r>
            <a:endParaRPr lang="pt-BR" altLang="pt-BR" sz="1600" dirty="0"/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2699792" y="5403850"/>
            <a:ext cx="4104456" cy="401414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pt-BR" altLang="pt-BR" sz="1600" dirty="0">
                <a:solidFill>
                  <a:schemeClr val="dk1"/>
                </a:solidFill>
                <a:latin typeface="+mn-lt"/>
              </a:rPr>
              <a:t>(+) Saque 15%: R$  552,95 em 24X</a:t>
            </a:r>
          </a:p>
        </p:txBody>
      </p:sp>
      <p:sp>
        <p:nvSpPr>
          <p:cNvPr id="28" name="AutoShape 31"/>
          <p:cNvSpPr>
            <a:spLocks noChangeArrowheads="1"/>
          </p:cNvSpPr>
          <p:nvPr/>
        </p:nvSpPr>
        <p:spPr bwMode="auto">
          <a:xfrm>
            <a:off x="35496" y="5877272"/>
            <a:ext cx="3024336" cy="919776"/>
          </a:xfrm>
          <a:prstGeom prst="flowChartAlternateProcess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pt-BR" altLang="pt-BR" sz="1600" dirty="0" smtClean="0"/>
              <a:t>R$ 1.637,21 nos primeiros 24 meses. Depois volta R</a:t>
            </a:r>
            <a:r>
              <a:rPr lang="pt-BR" altLang="pt-BR" sz="1600" dirty="0"/>
              <a:t>$ </a:t>
            </a:r>
            <a:r>
              <a:rPr lang="pt-BR" altLang="pt-BR" sz="1600" dirty="0" smtClean="0"/>
              <a:t>1.084,26 até o 96º mês</a:t>
            </a:r>
            <a:endParaRPr lang="pt-BR" altLang="pt-BR" sz="1600" dirty="0"/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6084168" y="5877272"/>
            <a:ext cx="3024336" cy="919776"/>
          </a:xfrm>
          <a:prstGeom prst="flowChartAlternateProcess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pt-BR" altLang="pt-BR" sz="1600" dirty="0" smtClean="0"/>
              <a:t>R$ 1.593,84 nos primeiros 24 meses. Depois </a:t>
            </a:r>
            <a:r>
              <a:rPr lang="pt-BR" altLang="pt-BR" sz="1600" dirty="0" smtClean="0"/>
              <a:t>volta 1% sobre o saldo remanescente</a:t>
            </a:r>
            <a:endParaRPr lang="pt-BR" altLang="pt-BR" sz="1600" dirty="0"/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 rot="19436897" flipH="1">
            <a:off x="6890151" y="5360489"/>
            <a:ext cx="420638" cy="673525"/>
          </a:xfrm>
          <a:prstGeom prst="curvedRightArrow">
            <a:avLst>
              <a:gd name="adj1" fmla="val 39905"/>
              <a:gd name="adj2" fmla="val 93597"/>
              <a:gd name="adj3" fmla="val 83614"/>
            </a:avLst>
          </a:prstGeom>
          <a:gradFill rotWithShape="1">
            <a:gsLst>
              <a:gs pos="0">
                <a:srgbClr val="FF9999"/>
              </a:gs>
              <a:gs pos="50000">
                <a:srgbClr val="FF0000"/>
              </a:gs>
              <a:gs pos="100000">
                <a:srgbClr val="FF99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 rot="2883205">
            <a:off x="2107801" y="5375867"/>
            <a:ext cx="455196" cy="570763"/>
          </a:xfrm>
          <a:prstGeom prst="curvedRightArrow">
            <a:avLst>
              <a:gd name="adj1" fmla="val 21259"/>
              <a:gd name="adj2" fmla="val 134976"/>
              <a:gd name="adj3" fmla="val 52820"/>
            </a:avLst>
          </a:prstGeom>
          <a:gradFill rotWithShape="1">
            <a:gsLst>
              <a:gs pos="0">
                <a:srgbClr val="FF9999"/>
              </a:gs>
              <a:gs pos="50000">
                <a:srgbClr val="FF0000"/>
              </a:gs>
              <a:gs pos="100000">
                <a:srgbClr val="FF99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00628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2" grpId="0" animBg="1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1447800" y="685800"/>
            <a:ext cx="72342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 anchor="ctr"/>
          <a:lstStyle>
            <a:lvl1pPr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 sz="2100" dirty="0"/>
          </a:p>
        </p:txBody>
      </p:sp>
      <p:sp>
        <p:nvSpPr>
          <p:cNvPr id="155663" name="Rectangle 15"/>
          <p:cNvSpPr>
            <a:spLocks noGrp="1" noChangeArrowheads="1"/>
          </p:cNvSpPr>
          <p:nvPr>
            <p:ph type="title"/>
          </p:nvPr>
        </p:nvSpPr>
        <p:spPr>
          <a:xfrm>
            <a:off x="1115616" y="78904"/>
            <a:ext cx="7234237" cy="685800"/>
          </a:xfrm>
        </p:spPr>
        <p:txBody>
          <a:bodyPr/>
          <a:lstStyle/>
          <a:p>
            <a:pPr algn="ctr" defTabSz="966788"/>
            <a:r>
              <a:rPr lang="pt-BR" altLang="pt-BR" b="1" dirty="0" smtClean="0"/>
              <a:t>Migração dos Assistidos</a:t>
            </a:r>
            <a:endParaRPr lang="pt-BR" altLang="pt-BR" b="1" dirty="0"/>
          </a:p>
        </p:txBody>
      </p:sp>
      <p:sp>
        <p:nvSpPr>
          <p:cNvPr id="24" name="AutoShape 13"/>
          <p:cNvSpPr>
            <a:spLocks noChangeAspect="1" noChangeArrowheads="1"/>
          </p:cNvSpPr>
          <p:nvPr/>
        </p:nvSpPr>
        <p:spPr bwMode="auto">
          <a:xfrm flipH="1">
            <a:off x="6948264" y="3717032"/>
            <a:ext cx="891952" cy="1716086"/>
          </a:xfrm>
          <a:custGeom>
            <a:avLst/>
            <a:gdLst>
              <a:gd name="G0" fmla="+- 15120 0 0"/>
              <a:gd name="G1" fmla="+- 2904 0 0"/>
              <a:gd name="G2" fmla="+- 12158 0 2904"/>
              <a:gd name="G3" fmla="+- G2 0 2904"/>
              <a:gd name="G4" fmla="*/ G3 32768 32059"/>
              <a:gd name="G5" fmla="*/ G4 1 2"/>
              <a:gd name="G6" fmla="+- 21600 0 15120"/>
              <a:gd name="G7" fmla="*/ G6 2904 6079"/>
              <a:gd name="G8" fmla="+- G7 15120 0"/>
              <a:gd name="T0" fmla="*/ 15120 w 21600"/>
              <a:gd name="T1" fmla="*/ 0 h 21600"/>
              <a:gd name="T2" fmla="*/ 15120 w 21600"/>
              <a:gd name="T3" fmla="*/ 12158 h 21600"/>
              <a:gd name="T4" fmla="*/ 324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0" y="0"/>
                </a:lnTo>
                <a:lnTo>
                  <a:pt x="15120" y="2904"/>
                </a:lnTo>
                <a:lnTo>
                  <a:pt x="12427" y="2904"/>
                </a:lnTo>
                <a:cubicBezTo>
                  <a:pt x="5564" y="2904"/>
                  <a:pt x="0" y="7047"/>
                  <a:pt x="0" y="12158"/>
                </a:cubicBezTo>
                <a:lnTo>
                  <a:pt x="0" y="21600"/>
                </a:lnTo>
                <a:lnTo>
                  <a:pt x="6490" y="21600"/>
                </a:lnTo>
                <a:lnTo>
                  <a:pt x="6490" y="12158"/>
                </a:lnTo>
                <a:cubicBezTo>
                  <a:pt x="6490" y="10554"/>
                  <a:pt x="9148" y="9254"/>
                  <a:pt x="12427" y="9254"/>
                </a:cubicBezTo>
                <a:lnTo>
                  <a:pt x="15120" y="9254"/>
                </a:lnTo>
                <a:lnTo>
                  <a:pt x="15120" y="12158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043608" y="5406323"/>
            <a:ext cx="2266050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</a:rPr>
              <a:t>Extraordinárias Patrocinadora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36" name="AutoShape 7"/>
          <p:cNvSpPr>
            <a:spLocks noChangeAspect="1" noChangeArrowheads="1"/>
          </p:cNvSpPr>
          <p:nvPr/>
        </p:nvSpPr>
        <p:spPr bwMode="auto">
          <a:xfrm rot="10800000">
            <a:off x="6948264" y="1844824"/>
            <a:ext cx="936103" cy="1716086"/>
          </a:xfrm>
          <a:custGeom>
            <a:avLst/>
            <a:gdLst>
              <a:gd name="G0" fmla="+- 15120 0 0"/>
              <a:gd name="G1" fmla="+- 2904 0 0"/>
              <a:gd name="G2" fmla="+- 12158 0 2904"/>
              <a:gd name="G3" fmla="+- G2 0 2904"/>
              <a:gd name="G4" fmla="*/ G3 32768 32059"/>
              <a:gd name="G5" fmla="*/ G4 1 2"/>
              <a:gd name="G6" fmla="+- 21600 0 15120"/>
              <a:gd name="G7" fmla="*/ G6 2904 6079"/>
              <a:gd name="G8" fmla="+- G7 15120 0"/>
              <a:gd name="T0" fmla="*/ 15120 w 21600"/>
              <a:gd name="T1" fmla="*/ 0 h 21600"/>
              <a:gd name="T2" fmla="*/ 15120 w 21600"/>
              <a:gd name="T3" fmla="*/ 12158 h 21600"/>
              <a:gd name="T4" fmla="*/ 324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0" y="0"/>
                </a:lnTo>
                <a:lnTo>
                  <a:pt x="15120" y="2904"/>
                </a:lnTo>
                <a:lnTo>
                  <a:pt x="12427" y="2904"/>
                </a:lnTo>
                <a:cubicBezTo>
                  <a:pt x="5564" y="2904"/>
                  <a:pt x="0" y="7047"/>
                  <a:pt x="0" y="12158"/>
                </a:cubicBezTo>
                <a:lnTo>
                  <a:pt x="0" y="21600"/>
                </a:lnTo>
                <a:lnTo>
                  <a:pt x="6490" y="21600"/>
                </a:lnTo>
                <a:lnTo>
                  <a:pt x="6490" y="12158"/>
                </a:lnTo>
                <a:cubicBezTo>
                  <a:pt x="6490" y="10554"/>
                  <a:pt x="9148" y="9254"/>
                  <a:pt x="12427" y="9254"/>
                </a:cubicBezTo>
                <a:lnTo>
                  <a:pt x="15120" y="9254"/>
                </a:lnTo>
                <a:lnTo>
                  <a:pt x="15120" y="12158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" name="AutoShape 7"/>
          <p:cNvSpPr>
            <a:spLocks noChangeAspect="1" noChangeArrowheads="1"/>
          </p:cNvSpPr>
          <p:nvPr/>
        </p:nvSpPr>
        <p:spPr bwMode="auto">
          <a:xfrm>
            <a:off x="1043608" y="3717032"/>
            <a:ext cx="936103" cy="1716086"/>
          </a:xfrm>
          <a:custGeom>
            <a:avLst/>
            <a:gdLst>
              <a:gd name="G0" fmla="+- 15120 0 0"/>
              <a:gd name="G1" fmla="+- 2904 0 0"/>
              <a:gd name="G2" fmla="+- 12158 0 2904"/>
              <a:gd name="G3" fmla="+- G2 0 2904"/>
              <a:gd name="G4" fmla="*/ G3 32768 32059"/>
              <a:gd name="G5" fmla="*/ G4 1 2"/>
              <a:gd name="G6" fmla="+- 21600 0 15120"/>
              <a:gd name="G7" fmla="*/ G6 2904 6079"/>
              <a:gd name="G8" fmla="+- G7 15120 0"/>
              <a:gd name="T0" fmla="*/ 15120 w 21600"/>
              <a:gd name="T1" fmla="*/ 0 h 21600"/>
              <a:gd name="T2" fmla="*/ 15120 w 21600"/>
              <a:gd name="T3" fmla="*/ 12158 h 21600"/>
              <a:gd name="T4" fmla="*/ 324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0" y="0"/>
                </a:lnTo>
                <a:lnTo>
                  <a:pt x="15120" y="2904"/>
                </a:lnTo>
                <a:lnTo>
                  <a:pt x="12427" y="2904"/>
                </a:lnTo>
                <a:cubicBezTo>
                  <a:pt x="5564" y="2904"/>
                  <a:pt x="0" y="7047"/>
                  <a:pt x="0" y="12158"/>
                </a:cubicBezTo>
                <a:lnTo>
                  <a:pt x="0" y="21600"/>
                </a:lnTo>
                <a:lnTo>
                  <a:pt x="6490" y="21600"/>
                </a:lnTo>
                <a:lnTo>
                  <a:pt x="6490" y="12158"/>
                </a:lnTo>
                <a:cubicBezTo>
                  <a:pt x="6490" y="10554"/>
                  <a:pt x="9148" y="9254"/>
                  <a:pt x="12427" y="9254"/>
                </a:cubicBezTo>
                <a:lnTo>
                  <a:pt x="15120" y="9254"/>
                </a:lnTo>
                <a:lnTo>
                  <a:pt x="15120" y="12158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020273" y="1085843"/>
            <a:ext cx="1944215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</a:rPr>
              <a:t>Rateio Fundo Desligamento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7020272" y="5406323"/>
            <a:ext cx="1944216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</a:rPr>
              <a:t>Rateio de Excedentes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50" name="Oval 2"/>
          <p:cNvSpPr>
            <a:spLocks noChangeArrowheads="1"/>
          </p:cNvSpPr>
          <p:nvPr/>
        </p:nvSpPr>
        <p:spPr bwMode="auto">
          <a:xfrm>
            <a:off x="2627784" y="2348880"/>
            <a:ext cx="3600400" cy="3192335"/>
          </a:xfrm>
          <a:prstGeom prst="ellipse">
            <a:avLst/>
          </a:prstGeom>
          <a:gradFill rotWithShape="1">
            <a:gsLst>
              <a:gs pos="0">
                <a:srgbClr val="003366">
                  <a:gamma/>
                  <a:tint val="63529"/>
                  <a:invGamma/>
                </a:srgbClr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3995936" y="3179869"/>
            <a:ext cx="864096" cy="15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0" tIns="44446" rIns="90480" bIns="44446">
            <a:spAutoFit/>
          </a:bodyPr>
          <a:lstStyle/>
          <a:p>
            <a:pPr algn="ctr" eaLnBrk="0" hangingPunct="0"/>
            <a:r>
              <a:rPr lang="pt-BR" altLang="pt-BR" sz="8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H</a:t>
            </a:r>
            <a:endParaRPr lang="pt-BR" altLang="pt-BR" sz="80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2" name="AutoShape 13"/>
          <p:cNvSpPr>
            <a:spLocks noChangeAspect="1" noChangeArrowheads="1"/>
          </p:cNvSpPr>
          <p:nvPr/>
        </p:nvSpPr>
        <p:spPr bwMode="auto">
          <a:xfrm rot="10800000" flipH="1">
            <a:off x="1087760" y="1856930"/>
            <a:ext cx="891952" cy="1716086"/>
          </a:xfrm>
          <a:custGeom>
            <a:avLst/>
            <a:gdLst>
              <a:gd name="G0" fmla="+- 15120 0 0"/>
              <a:gd name="G1" fmla="+- 2904 0 0"/>
              <a:gd name="G2" fmla="+- 12158 0 2904"/>
              <a:gd name="G3" fmla="+- G2 0 2904"/>
              <a:gd name="G4" fmla="*/ G3 32768 32059"/>
              <a:gd name="G5" fmla="*/ G4 1 2"/>
              <a:gd name="G6" fmla="+- 21600 0 15120"/>
              <a:gd name="G7" fmla="*/ G6 2904 6079"/>
              <a:gd name="G8" fmla="+- G7 15120 0"/>
              <a:gd name="T0" fmla="*/ 15120 w 21600"/>
              <a:gd name="T1" fmla="*/ 0 h 21600"/>
              <a:gd name="T2" fmla="*/ 15120 w 21600"/>
              <a:gd name="T3" fmla="*/ 12158 h 21600"/>
              <a:gd name="T4" fmla="*/ 324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0" y="0"/>
                </a:lnTo>
                <a:lnTo>
                  <a:pt x="15120" y="2904"/>
                </a:lnTo>
                <a:lnTo>
                  <a:pt x="12427" y="2904"/>
                </a:lnTo>
                <a:cubicBezTo>
                  <a:pt x="5564" y="2904"/>
                  <a:pt x="0" y="7047"/>
                  <a:pt x="0" y="12158"/>
                </a:cubicBezTo>
                <a:lnTo>
                  <a:pt x="0" y="21600"/>
                </a:lnTo>
                <a:lnTo>
                  <a:pt x="6490" y="21600"/>
                </a:lnTo>
                <a:lnTo>
                  <a:pt x="6490" y="12158"/>
                </a:lnTo>
                <a:cubicBezTo>
                  <a:pt x="6490" y="10554"/>
                  <a:pt x="9148" y="9254"/>
                  <a:pt x="12427" y="9254"/>
                </a:cubicBezTo>
                <a:lnTo>
                  <a:pt x="15120" y="9254"/>
                </a:lnTo>
                <a:lnTo>
                  <a:pt x="15120" y="12158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-36512" y="1085843"/>
            <a:ext cx="2795092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</a:rPr>
              <a:t>Reserva Benefícios Concedidos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1519808" y="2937050"/>
            <a:ext cx="293670" cy="2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C41230"/>
              </a:buClr>
              <a:buSzPct val="90000"/>
              <a:buFont typeface="Wingdings 2" panose="05020102010507070707" pitchFamily="18" charset="2"/>
              <a:buNone/>
            </a:pPr>
            <a:r>
              <a:rPr lang="pt-BR" altLang="pt-B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1</a:t>
            </a:r>
            <a:endParaRPr lang="en-US" altLang="pt-BR" sz="1200" b="1" dirty="0">
              <a:solidFill>
                <a:schemeClr val="tx2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1398066" y="692696"/>
            <a:ext cx="7638430" cy="49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r>
              <a:rPr lang="pt-BR" altLang="pt-BR" sz="2400" dirty="0" smtClean="0">
                <a:solidFill>
                  <a:srgbClr val="093A80"/>
                </a:solidFill>
                <a:ea typeface="ＭＳ Ｐゴシック" panose="020B0600070205080204" pitchFamily="34" charset="-128"/>
              </a:rPr>
              <a:t>Recursos Migrados</a:t>
            </a:r>
            <a:r>
              <a:rPr lang="pt-BR" altLang="pt-BR" sz="2400" baseline="30000" dirty="0" smtClean="0">
                <a:solidFill>
                  <a:srgbClr val="093A80"/>
                </a:solidFill>
                <a:ea typeface="ＭＳ Ｐゴシック" panose="020B0600070205080204" pitchFamily="34" charset="-128"/>
              </a:rPr>
              <a:t>1</a:t>
            </a:r>
            <a:r>
              <a:rPr lang="pt-BR" altLang="pt-BR" sz="2400" dirty="0" smtClean="0">
                <a:solidFill>
                  <a:srgbClr val="093A80"/>
                </a:solidFill>
                <a:ea typeface="ＭＳ Ｐゴシック" panose="020B0600070205080204" pitchFamily="34" charset="-128"/>
              </a:rPr>
              <a:t> e Aportados</a:t>
            </a:r>
            <a:r>
              <a:rPr lang="pt-BR" altLang="pt-BR" sz="2400" baseline="30000" dirty="0" smtClean="0">
                <a:solidFill>
                  <a:srgbClr val="093A80"/>
                </a:solidFill>
                <a:ea typeface="ＭＳ Ｐゴシック" panose="020B0600070205080204" pitchFamily="34" charset="-128"/>
              </a:rPr>
              <a:t>2</a:t>
            </a:r>
            <a:r>
              <a:rPr lang="pt-BR" altLang="pt-BR" sz="2400" dirty="0" smtClean="0">
                <a:solidFill>
                  <a:srgbClr val="093A80"/>
                </a:solidFill>
                <a:ea typeface="ＭＳ Ｐゴシック" panose="020B0600070205080204" pitchFamily="34" charset="-128"/>
              </a:rPr>
              <a:t> diretamente </a:t>
            </a:r>
            <a:endParaRPr lang="pt-BR" altLang="pt-BR" sz="2400" dirty="0">
              <a:solidFill>
                <a:srgbClr val="093A8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" name="Text Box 40"/>
          <p:cNvSpPr txBox="1">
            <a:spLocks noChangeArrowheads="1"/>
          </p:cNvSpPr>
          <p:nvPr/>
        </p:nvSpPr>
        <p:spPr bwMode="auto">
          <a:xfrm>
            <a:off x="1443988" y="4051172"/>
            <a:ext cx="53572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C41230"/>
              </a:buClr>
              <a:buSzPct val="90000"/>
              <a:buFont typeface="Wingdings 2" panose="05020102010507070707" pitchFamily="18" charset="2"/>
              <a:buNone/>
            </a:pPr>
            <a:r>
              <a:rPr lang="pt-BR" altLang="pt-B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1+2</a:t>
            </a:r>
            <a:endParaRPr lang="en-US" altLang="pt-BR" sz="1200" b="1" dirty="0">
              <a:solidFill>
                <a:schemeClr val="tx2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7086641" y="3009058"/>
            <a:ext cx="293670" cy="2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C41230"/>
              </a:buClr>
              <a:buSzPct val="90000"/>
              <a:buFont typeface="Wingdings 2" panose="05020102010507070707" pitchFamily="18" charset="2"/>
              <a:buNone/>
            </a:pPr>
            <a:r>
              <a:rPr lang="pt-BR" altLang="pt-B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1</a:t>
            </a:r>
            <a:endParaRPr lang="en-US" altLang="pt-BR" sz="1200" b="1" dirty="0">
              <a:solidFill>
                <a:schemeClr val="tx2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7014634" y="4074640"/>
            <a:ext cx="293670" cy="2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C41230"/>
              </a:buClr>
              <a:buSzPct val="90000"/>
              <a:buFont typeface="Wingdings 2" panose="05020102010507070707" pitchFamily="18" charset="2"/>
              <a:buNone/>
            </a:pPr>
            <a:r>
              <a:rPr lang="pt-BR" altLang="pt-B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1</a:t>
            </a:r>
            <a:endParaRPr lang="en-US" altLang="pt-BR" sz="1200" b="1" dirty="0">
              <a:solidFill>
                <a:schemeClr val="tx2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8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61975" y="44624"/>
            <a:ext cx="8370888" cy="765175"/>
          </a:xfrm>
        </p:spPr>
        <p:txBody>
          <a:bodyPr lIns="91440" rIns="91440" anchor="b">
            <a:normAutofit/>
          </a:bodyPr>
          <a:lstStyle/>
          <a:p>
            <a:pPr algn="ctr" eaLnBrk="1" hangingPunct="1"/>
            <a:r>
              <a:rPr lang="pt-BR" altLang="pt-BR" dirty="0" smtClean="0"/>
              <a:t>COMO DECIDIR?</a:t>
            </a:r>
            <a:endParaRPr lang="en-US" altLang="pt-BR" dirty="0" smtClean="0"/>
          </a:p>
        </p:txBody>
      </p:sp>
      <p:pic>
        <p:nvPicPr>
          <p:cNvPr id="5" name="Picture 5" descr="preocupacion-negoc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077072"/>
            <a:ext cx="2312301" cy="27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5763" y="908720"/>
            <a:ext cx="8375650" cy="4511675"/>
          </a:xfrm>
        </p:spPr>
        <p:txBody>
          <a:bodyPr/>
          <a:lstStyle/>
          <a:p>
            <a:r>
              <a:rPr lang="pt-BR" dirty="0" smtClean="0"/>
              <a:t>Participando </a:t>
            </a:r>
            <a:r>
              <a:rPr lang="pt-BR" dirty="0"/>
              <a:t>de Palestras, </a:t>
            </a:r>
            <a:r>
              <a:rPr lang="pt-BR" dirty="0" smtClean="0"/>
              <a:t>Workshops,  </a:t>
            </a:r>
            <a:r>
              <a:rPr lang="pt-BR" dirty="0"/>
              <a:t>Plantão de </a:t>
            </a:r>
            <a:r>
              <a:rPr lang="pt-BR" dirty="0" smtClean="0"/>
              <a:t>Dúvidas e conversando com familiares;</a:t>
            </a:r>
          </a:p>
          <a:p>
            <a:r>
              <a:rPr lang="pt-BR" dirty="0" smtClean="0"/>
              <a:t>Lendo atentamente os Regulamentos de ambos os Planos e acessando o site da SUPREV;</a:t>
            </a:r>
          </a:p>
          <a:p>
            <a:r>
              <a:rPr lang="pt-BR" dirty="0" smtClean="0"/>
              <a:t>Tomando ciência dos Termos e Condições de Migração e Opção, por meio dos Formulários</a:t>
            </a:r>
          </a:p>
          <a:p>
            <a:pPr lvl="4"/>
            <a:r>
              <a:rPr lang="pt-BR" sz="2800" dirty="0">
                <a:ea typeface="+mn-ea"/>
                <a:cs typeface="+mn-cs"/>
              </a:rPr>
              <a:t>Solicitando valores e </a:t>
            </a:r>
            <a:r>
              <a:rPr lang="pt-BR" sz="2800" dirty="0" smtClean="0">
                <a:ea typeface="+mn-ea"/>
                <a:cs typeface="+mn-cs"/>
              </a:rPr>
              <a:t>demais condições individuais à SUPREV</a:t>
            </a:r>
          </a:p>
          <a:p>
            <a:pPr lvl="4"/>
            <a:r>
              <a:rPr lang="pt-BR" sz="2800" dirty="0">
                <a:ea typeface="+mn-ea"/>
                <a:cs typeface="+mn-cs"/>
              </a:rPr>
              <a:t>Participando </a:t>
            </a:r>
            <a:r>
              <a:rPr lang="pt-BR" sz="2800" dirty="0" smtClean="0">
                <a:ea typeface="+mn-ea"/>
                <a:cs typeface="+mn-cs"/>
              </a:rPr>
              <a:t>do processo de Divulgação nos </a:t>
            </a:r>
            <a:r>
              <a:rPr lang="pt-BR" sz="2800" dirty="0">
                <a:ea typeface="+mn-ea"/>
                <a:cs typeface="+mn-cs"/>
              </a:rPr>
              <a:t>Plantões </a:t>
            </a:r>
            <a:r>
              <a:rPr lang="pt-BR" sz="2800" dirty="0" smtClean="0">
                <a:ea typeface="+mn-ea"/>
                <a:cs typeface="+mn-cs"/>
              </a:rPr>
              <a:t>de Atendimento </a:t>
            </a:r>
            <a:r>
              <a:rPr lang="pt-BR" sz="2800" dirty="0">
                <a:ea typeface="+mn-ea"/>
                <a:cs typeface="+mn-cs"/>
              </a:rPr>
              <a:t>Consultivo Presencial ou </a:t>
            </a:r>
            <a:r>
              <a:rPr lang="pt-BR" sz="2800" dirty="0" smtClean="0">
                <a:ea typeface="+mn-ea"/>
                <a:cs typeface="+mn-cs"/>
              </a:rPr>
              <a:t>por </a:t>
            </a:r>
            <a:r>
              <a:rPr lang="pt-BR" sz="2800" dirty="0">
                <a:ea typeface="+mn-ea"/>
                <a:cs typeface="+mn-cs"/>
              </a:rPr>
              <a:t>(</a:t>
            </a:r>
            <a:r>
              <a:rPr lang="pt-BR" sz="2800" dirty="0" smtClean="0">
                <a:ea typeface="+mn-ea"/>
                <a:cs typeface="+mn-cs"/>
              </a:rPr>
              <a:t>e-mails, telefone e site)</a:t>
            </a:r>
            <a:endParaRPr lang="pt-BR" sz="28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6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Freeform 20"/>
          <p:cNvSpPr>
            <a:spLocks/>
          </p:cNvSpPr>
          <p:nvPr/>
        </p:nvSpPr>
        <p:spPr bwMode="auto">
          <a:xfrm>
            <a:off x="2628900" y="3397870"/>
            <a:ext cx="4658246" cy="2260500"/>
          </a:xfrm>
          <a:custGeom>
            <a:avLst/>
            <a:gdLst>
              <a:gd name="T0" fmla="*/ 0 w 4337"/>
              <a:gd name="T1" fmla="*/ 2147483646 h 1940"/>
              <a:gd name="T2" fmla="*/ 2147483646 w 4337"/>
              <a:gd name="T3" fmla="*/ 2147483646 h 1940"/>
              <a:gd name="T4" fmla="*/ 2147483646 w 4337"/>
              <a:gd name="T5" fmla="*/ 2147483646 h 1940"/>
              <a:gd name="T6" fmla="*/ 2147483646 w 4337"/>
              <a:gd name="T7" fmla="*/ 2147483646 h 1940"/>
              <a:gd name="T8" fmla="*/ 2147483646 w 4337"/>
              <a:gd name="T9" fmla="*/ 2147483646 h 1940"/>
              <a:gd name="T10" fmla="*/ 2147483646 w 4337"/>
              <a:gd name="T11" fmla="*/ 2147483646 h 1940"/>
              <a:gd name="T12" fmla="*/ 2147483646 w 4337"/>
              <a:gd name="T13" fmla="*/ 2147483646 h 1940"/>
              <a:gd name="T14" fmla="*/ 2147483646 w 4337"/>
              <a:gd name="T15" fmla="*/ 2147483646 h 1940"/>
              <a:gd name="T16" fmla="*/ 2147483646 w 4337"/>
              <a:gd name="T17" fmla="*/ 2147483646 h 1940"/>
              <a:gd name="T18" fmla="*/ 2147483646 w 4337"/>
              <a:gd name="T19" fmla="*/ 0 h 19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37"/>
              <a:gd name="T31" fmla="*/ 0 h 1940"/>
              <a:gd name="T32" fmla="*/ 4337 w 4337"/>
              <a:gd name="T33" fmla="*/ 1940 h 19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37" h="1940">
                <a:moveTo>
                  <a:pt x="0" y="1940"/>
                </a:moveTo>
                <a:cubicBezTo>
                  <a:pt x="128" y="1836"/>
                  <a:pt x="257" y="1732"/>
                  <a:pt x="415" y="1711"/>
                </a:cubicBezTo>
                <a:cubicBezTo>
                  <a:pt x="573" y="1690"/>
                  <a:pt x="788" y="1886"/>
                  <a:pt x="949" y="1813"/>
                </a:cubicBezTo>
                <a:cubicBezTo>
                  <a:pt x="1110" y="1740"/>
                  <a:pt x="1227" y="1371"/>
                  <a:pt x="1381" y="1271"/>
                </a:cubicBezTo>
                <a:cubicBezTo>
                  <a:pt x="1535" y="1171"/>
                  <a:pt x="1718" y="1311"/>
                  <a:pt x="1872" y="1212"/>
                </a:cubicBezTo>
                <a:cubicBezTo>
                  <a:pt x="2026" y="1113"/>
                  <a:pt x="2123" y="770"/>
                  <a:pt x="2304" y="678"/>
                </a:cubicBezTo>
                <a:cubicBezTo>
                  <a:pt x="2485" y="586"/>
                  <a:pt x="2795" y="698"/>
                  <a:pt x="2957" y="661"/>
                </a:cubicBezTo>
                <a:cubicBezTo>
                  <a:pt x="3119" y="624"/>
                  <a:pt x="3169" y="462"/>
                  <a:pt x="3279" y="458"/>
                </a:cubicBezTo>
                <a:cubicBezTo>
                  <a:pt x="3389" y="454"/>
                  <a:pt x="3441" y="712"/>
                  <a:pt x="3617" y="636"/>
                </a:cubicBezTo>
                <a:cubicBezTo>
                  <a:pt x="3793" y="560"/>
                  <a:pt x="4214" y="87"/>
                  <a:pt x="4337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49157" name="Freeform 20"/>
          <p:cNvSpPr>
            <a:spLocks/>
          </p:cNvSpPr>
          <p:nvPr/>
        </p:nvSpPr>
        <p:spPr bwMode="auto">
          <a:xfrm>
            <a:off x="2559274" y="1955279"/>
            <a:ext cx="4605014" cy="3705648"/>
          </a:xfrm>
          <a:custGeom>
            <a:avLst/>
            <a:gdLst>
              <a:gd name="T0" fmla="*/ 0 w 4337"/>
              <a:gd name="T1" fmla="*/ 2147483646 h 1940"/>
              <a:gd name="T2" fmla="*/ 2147483646 w 4337"/>
              <a:gd name="T3" fmla="*/ 2147483646 h 1940"/>
              <a:gd name="T4" fmla="*/ 2147483646 w 4337"/>
              <a:gd name="T5" fmla="*/ 2147483646 h 1940"/>
              <a:gd name="T6" fmla="*/ 2147483646 w 4337"/>
              <a:gd name="T7" fmla="*/ 2147483646 h 1940"/>
              <a:gd name="T8" fmla="*/ 2147483646 w 4337"/>
              <a:gd name="T9" fmla="*/ 2147483646 h 1940"/>
              <a:gd name="T10" fmla="*/ 2147483646 w 4337"/>
              <a:gd name="T11" fmla="*/ 2147483646 h 1940"/>
              <a:gd name="T12" fmla="*/ 2147483646 w 4337"/>
              <a:gd name="T13" fmla="*/ 2147483646 h 1940"/>
              <a:gd name="T14" fmla="*/ 2147483646 w 4337"/>
              <a:gd name="T15" fmla="*/ 2147483646 h 1940"/>
              <a:gd name="T16" fmla="*/ 2147483646 w 4337"/>
              <a:gd name="T17" fmla="*/ 2147483646 h 1940"/>
              <a:gd name="T18" fmla="*/ 2147483646 w 4337"/>
              <a:gd name="T19" fmla="*/ 0 h 19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37"/>
              <a:gd name="T31" fmla="*/ 0 h 1940"/>
              <a:gd name="T32" fmla="*/ 4337 w 4337"/>
              <a:gd name="T33" fmla="*/ 1940 h 19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37" h="1940">
                <a:moveTo>
                  <a:pt x="0" y="1940"/>
                </a:moveTo>
                <a:cubicBezTo>
                  <a:pt x="128" y="1836"/>
                  <a:pt x="257" y="1732"/>
                  <a:pt x="415" y="1711"/>
                </a:cubicBezTo>
                <a:cubicBezTo>
                  <a:pt x="573" y="1690"/>
                  <a:pt x="788" y="1886"/>
                  <a:pt x="949" y="1813"/>
                </a:cubicBezTo>
                <a:cubicBezTo>
                  <a:pt x="1110" y="1740"/>
                  <a:pt x="1227" y="1371"/>
                  <a:pt x="1381" y="1271"/>
                </a:cubicBezTo>
                <a:cubicBezTo>
                  <a:pt x="1535" y="1171"/>
                  <a:pt x="1718" y="1311"/>
                  <a:pt x="1872" y="1212"/>
                </a:cubicBezTo>
                <a:cubicBezTo>
                  <a:pt x="2026" y="1113"/>
                  <a:pt x="2123" y="770"/>
                  <a:pt x="2304" y="678"/>
                </a:cubicBezTo>
                <a:cubicBezTo>
                  <a:pt x="2485" y="586"/>
                  <a:pt x="2795" y="698"/>
                  <a:pt x="2957" y="661"/>
                </a:cubicBezTo>
                <a:cubicBezTo>
                  <a:pt x="3119" y="624"/>
                  <a:pt x="3169" y="462"/>
                  <a:pt x="3279" y="458"/>
                </a:cubicBezTo>
                <a:cubicBezTo>
                  <a:pt x="3389" y="454"/>
                  <a:pt x="3441" y="712"/>
                  <a:pt x="3617" y="636"/>
                </a:cubicBezTo>
                <a:cubicBezTo>
                  <a:pt x="3793" y="560"/>
                  <a:pt x="4214" y="87"/>
                  <a:pt x="4337" y="0"/>
                </a:cubicBezTo>
              </a:path>
            </a:pathLst>
          </a:cu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10" name="Freeform 20"/>
          <p:cNvSpPr>
            <a:spLocks/>
          </p:cNvSpPr>
          <p:nvPr/>
        </p:nvSpPr>
        <p:spPr bwMode="auto">
          <a:xfrm>
            <a:off x="2616200" y="4725144"/>
            <a:ext cx="5052144" cy="950689"/>
          </a:xfrm>
          <a:custGeom>
            <a:avLst/>
            <a:gdLst>
              <a:gd name="T0" fmla="*/ 0 w 4337"/>
              <a:gd name="T1" fmla="*/ 2147483647 h 1940"/>
              <a:gd name="T2" fmla="*/ 2147483647 w 4337"/>
              <a:gd name="T3" fmla="*/ 2147483647 h 1940"/>
              <a:gd name="T4" fmla="*/ 2147483647 w 4337"/>
              <a:gd name="T5" fmla="*/ 2147483647 h 1940"/>
              <a:gd name="T6" fmla="*/ 2147483647 w 4337"/>
              <a:gd name="T7" fmla="*/ 2147483647 h 1940"/>
              <a:gd name="T8" fmla="*/ 2147483647 w 4337"/>
              <a:gd name="T9" fmla="*/ 2147483647 h 1940"/>
              <a:gd name="T10" fmla="*/ 2147483647 w 4337"/>
              <a:gd name="T11" fmla="*/ 2147483647 h 1940"/>
              <a:gd name="T12" fmla="*/ 2147483647 w 4337"/>
              <a:gd name="T13" fmla="*/ 2147483647 h 1940"/>
              <a:gd name="T14" fmla="*/ 2147483647 w 4337"/>
              <a:gd name="T15" fmla="*/ 2147483647 h 1940"/>
              <a:gd name="T16" fmla="*/ 2147483647 w 4337"/>
              <a:gd name="T17" fmla="*/ 2147483647 h 1940"/>
              <a:gd name="T18" fmla="*/ 2147483647 w 4337"/>
              <a:gd name="T19" fmla="*/ 0 h 19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37"/>
              <a:gd name="T31" fmla="*/ 0 h 1940"/>
              <a:gd name="T32" fmla="*/ 4337 w 4337"/>
              <a:gd name="T33" fmla="*/ 1940 h 19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37" h="1940">
                <a:moveTo>
                  <a:pt x="0" y="1940"/>
                </a:moveTo>
                <a:cubicBezTo>
                  <a:pt x="128" y="1836"/>
                  <a:pt x="257" y="1732"/>
                  <a:pt x="415" y="1711"/>
                </a:cubicBezTo>
                <a:cubicBezTo>
                  <a:pt x="573" y="1690"/>
                  <a:pt x="788" y="1886"/>
                  <a:pt x="949" y="1813"/>
                </a:cubicBezTo>
                <a:cubicBezTo>
                  <a:pt x="1110" y="1740"/>
                  <a:pt x="1227" y="1371"/>
                  <a:pt x="1381" y="1271"/>
                </a:cubicBezTo>
                <a:cubicBezTo>
                  <a:pt x="1535" y="1171"/>
                  <a:pt x="1718" y="1311"/>
                  <a:pt x="1872" y="1212"/>
                </a:cubicBezTo>
                <a:cubicBezTo>
                  <a:pt x="2026" y="1113"/>
                  <a:pt x="2123" y="770"/>
                  <a:pt x="2304" y="678"/>
                </a:cubicBezTo>
                <a:cubicBezTo>
                  <a:pt x="2485" y="586"/>
                  <a:pt x="2795" y="698"/>
                  <a:pt x="2957" y="661"/>
                </a:cubicBezTo>
                <a:cubicBezTo>
                  <a:pt x="3119" y="624"/>
                  <a:pt x="3169" y="462"/>
                  <a:pt x="3279" y="458"/>
                </a:cubicBezTo>
                <a:cubicBezTo>
                  <a:pt x="3389" y="454"/>
                  <a:pt x="3441" y="712"/>
                  <a:pt x="3617" y="636"/>
                </a:cubicBezTo>
                <a:cubicBezTo>
                  <a:pt x="3793" y="560"/>
                  <a:pt x="4214" y="87"/>
                  <a:pt x="4337" y="0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pt-BR" dirty="0"/>
          </a:p>
        </p:txBody>
      </p:sp>
      <p:sp>
        <p:nvSpPr>
          <p:cNvPr id="49159" name="Line 17"/>
          <p:cNvSpPr>
            <a:spLocks noChangeShapeType="1"/>
          </p:cNvSpPr>
          <p:nvPr/>
        </p:nvSpPr>
        <p:spPr bwMode="auto">
          <a:xfrm>
            <a:off x="2483768" y="5661247"/>
            <a:ext cx="5040559" cy="1458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49160" name="Line 22"/>
          <p:cNvSpPr>
            <a:spLocks noChangeShapeType="1"/>
          </p:cNvSpPr>
          <p:nvPr/>
        </p:nvSpPr>
        <p:spPr bwMode="auto">
          <a:xfrm flipH="1">
            <a:off x="2471961" y="2132855"/>
            <a:ext cx="11808" cy="354297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49161" name="Text Box 16"/>
          <p:cNvSpPr txBox="1">
            <a:spLocks noChangeArrowheads="1"/>
          </p:cNvSpPr>
          <p:nvPr/>
        </p:nvSpPr>
        <p:spPr bwMode="auto">
          <a:xfrm>
            <a:off x="2452911" y="5702201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200" b="1" dirty="0"/>
              <a:t>Ingresso</a:t>
            </a:r>
          </a:p>
        </p:txBody>
      </p:sp>
      <p:sp>
        <p:nvSpPr>
          <p:cNvPr id="49162" name="Text Box 19"/>
          <p:cNvSpPr txBox="1">
            <a:spLocks noChangeArrowheads="1"/>
          </p:cNvSpPr>
          <p:nvPr/>
        </p:nvSpPr>
        <p:spPr bwMode="auto">
          <a:xfrm>
            <a:off x="4572000" y="5727681"/>
            <a:ext cx="1098378" cy="29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200" i="1" dirty="0" smtClean="0"/>
              <a:t>Acumulação</a:t>
            </a:r>
            <a:endParaRPr lang="pt-BR" altLang="pt-BR" sz="1200" i="1" dirty="0"/>
          </a:p>
        </p:txBody>
      </p:sp>
      <p:sp>
        <p:nvSpPr>
          <p:cNvPr id="49163" name="Text Box 23"/>
          <p:cNvSpPr txBox="1">
            <a:spLocks noChangeArrowheads="1"/>
          </p:cNvSpPr>
          <p:nvPr/>
        </p:nvSpPr>
        <p:spPr bwMode="auto">
          <a:xfrm rot="-5400000">
            <a:off x="1372617" y="4129782"/>
            <a:ext cx="1922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200" b="1" dirty="0"/>
              <a:t>Resultado</a:t>
            </a:r>
          </a:p>
        </p:txBody>
      </p:sp>
      <p:sp>
        <p:nvSpPr>
          <p:cNvPr id="49164" name="Text Box 19"/>
          <p:cNvSpPr txBox="1">
            <a:spLocks noChangeArrowheads="1"/>
          </p:cNvSpPr>
          <p:nvPr/>
        </p:nvSpPr>
        <p:spPr bwMode="auto">
          <a:xfrm>
            <a:off x="6352753" y="5714901"/>
            <a:ext cx="1171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200" i="1" dirty="0"/>
              <a:t>Aposentadoria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333375"/>
            <a:ext cx="8712968" cy="685800"/>
          </a:xfrm>
        </p:spPr>
        <p:txBody>
          <a:bodyPr/>
          <a:lstStyle/>
          <a:p>
            <a:r>
              <a:rPr lang="pt-BR" b="1" dirty="0" smtClean="0"/>
              <a:t>ENTENDA, ACOMPANHE e PARTICIPE!</a:t>
            </a:r>
            <a:endParaRPr lang="pt-BR" b="1" dirty="0"/>
          </a:p>
        </p:txBody>
      </p:sp>
      <p:pic>
        <p:nvPicPr>
          <p:cNvPr id="15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96752"/>
            <a:ext cx="13271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735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8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44624"/>
            <a:ext cx="7766248" cy="715962"/>
          </a:xfrm>
          <a:noFill/>
          <a:ln/>
        </p:spPr>
        <p:txBody>
          <a:bodyPr/>
          <a:lstStyle/>
          <a:p>
            <a:pPr lvl="2" algn="ctr">
              <a:lnSpc>
                <a:spcPct val="150000"/>
              </a:lnSpc>
            </a:pPr>
            <a:r>
              <a:rPr lang="pt-BR" altLang="pt-BR" sz="4400" b="1" dirty="0" smtClean="0"/>
              <a:t>CONTATOS</a:t>
            </a:r>
            <a:endParaRPr lang="pt-BR" altLang="pt-BR" b="1" kern="1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5" y="692696"/>
            <a:ext cx="9018965" cy="162321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0928"/>
            <a:ext cx="2160240" cy="1400556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547352" y="2648122"/>
            <a:ext cx="5578418" cy="150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dirty="0" smtClean="0">
                <a:ea typeface="ＭＳ Ｐゴシック" panose="020B0600070205080204" pitchFamily="34" charset="-128"/>
              </a:rPr>
              <a:t>Rua Dna. Maria Pêra, 59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000" dirty="0" smtClean="0">
                <a:ea typeface="ＭＳ Ｐゴシック" panose="020B0600070205080204" pitchFamily="34" charset="-128"/>
              </a:rPr>
              <a:t>São Judas – São Paulo – SP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</a:rPr>
              <a:t>04303-140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29786"/>
            <a:ext cx="1728192" cy="1375596"/>
          </a:xfrm>
          <a:prstGeom prst="rect">
            <a:avLst/>
          </a:prstGeom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491880" y="4623527"/>
            <a:ext cx="5578418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dirty="0" smtClean="0">
                <a:ea typeface="ＭＳ Ｐゴシック" panose="020B0600070205080204" pitchFamily="34" charset="-128"/>
              </a:rPr>
              <a:t>11 – 5585-0733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44" y="5301208"/>
            <a:ext cx="1412776" cy="1412776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860304" y="5301208"/>
            <a:ext cx="3592016" cy="98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dirty="0" smtClean="0">
                <a:ea typeface="ＭＳ Ｐゴシック" panose="020B0600070205080204" pitchFamily="34" charset="-128"/>
                <a:hlinkClick r:id="rId6"/>
              </a:rPr>
              <a:t>suprev@suprev.com.br</a:t>
            </a:r>
            <a:endParaRPr lang="pt-BR" altLang="pt-BR" sz="2000" dirty="0" smtClean="0">
              <a:ea typeface="ＭＳ Ｐゴシック" panose="020B0600070205080204" pitchFamily="34" charset="-128"/>
            </a:endParaRPr>
          </a:p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  <a:hlinkClick r:id="rId7"/>
              </a:rPr>
              <a:t>www.suprev.com.br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859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458788" y="5184775"/>
            <a:ext cx="1997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200" dirty="0">
              <a:ea typeface="MS PGothic" panose="020B0600070205080204" pitchFamily="34" charset="-128"/>
            </a:endParaRPr>
          </a:p>
        </p:txBody>
      </p:sp>
      <p:sp>
        <p:nvSpPr>
          <p:cNvPr id="128004" name="Text Box 3"/>
          <p:cNvSpPr txBox="1">
            <a:spLocks noChangeArrowheads="1"/>
          </p:cNvSpPr>
          <p:nvPr/>
        </p:nvSpPr>
        <p:spPr bwMode="auto">
          <a:xfrm>
            <a:off x="4391025" y="5184775"/>
            <a:ext cx="2273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200" dirty="0">
              <a:ea typeface="MS PGothic" panose="020B0600070205080204" pitchFamily="34" charset="-128"/>
            </a:endParaRPr>
          </a:p>
        </p:txBody>
      </p:sp>
      <p:sp>
        <p:nvSpPr>
          <p:cNvPr id="128005" name="Text Box 4"/>
          <p:cNvSpPr txBox="1">
            <a:spLocks noChangeArrowheads="1"/>
          </p:cNvSpPr>
          <p:nvPr/>
        </p:nvSpPr>
        <p:spPr bwMode="auto">
          <a:xfrm>
            <a:off x="6570663" y="5184775"/>
            <a:ext cx="2041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200" dirty="0">
              <a:ea typeface="MS PGothic" panose="020B0600070205080204" pitchFamily="34" charset="-128"/>
            </a:endParaRPr>
          </a:p>
        </p:txBody>
      </p:sp>
      <p:grpSp>
        <p:nvGrpSpPr>
          <p:cNvPr id="128006" name="Group 5"/>
          <p:cNvGrpSpPr>
            <a:grpSpLocks/>
          </p:cNvGrpSpPr>
          <p:nvPr/>
        </p:nvGrpSpPr>
        <p:grpSpPr bwMode="auto">
          <a:xfrm>
            <a:off x="500063" y="1646238"/>
            <a:ext cx="8167687" cy="3538537"/>
            <a:chOff x="315" y="1037"/>
            <a:chExt cx="5145" cy="2229"/>
          </a:xfrm>
        </p:grpSpPr>
        <p:sp>
          <p:nvSpPr>
            <p:cNvPr id="128009" name="AutoShape 6"/>
            <p:cNvSpPr>
              <a:spLocks noChangeArrowheads="1"/>
            </p:cNvSpPr>
            <p:nvPr/>
          </p:nvSpPr>
          <p:spPr bwMode="auto">
            <a:xfrm>
              <a:off x="4082" y="1037"/>
              <a:ext cx="1378" cy="2229"/>
            </a:xfrm>
            <a:prstGeom prst="homePlate">
              <a:avLst>
                <a:gd name="adj" fmla="val 25000"/>
              </a:avLst>
            </a:prstGeom>
            <a:solidFill>
              <a:srgbClr val="DDDDDD"/>
            </a:solidFill>
            <a:ln w="28575">
              <a:solidFill>
                <a:srgbClr val="E65032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4625">
                <a:spcBef>
                  <a:spcPct val="20000"/>
                </a:spcBef>
                <a:spcAft>
                  <a:spcPts val="600"/>
                </a:spcAft>
                <a:buClr>
                  <a:srgbClr val="E65032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600"/>
                </a:spcAft>
                <a:buClr>
                  <a:srgbClr val="989898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60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pt-BR" altLang="pt-BR" sz="1600" b="1" dirty="0" smtClean="0">
                  <a:ea typeface="MS PGothic" panose="020B0600070205080204" pitchFamily="34" charset="-128"/>
                </a:rPr>
                <a:t>Termos de Migração: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pt-BR" altLang="pt-BR" sz="1600" dirty="0" smtClean="0">
                  <a:ea typeface="MS PGothic" panose="020B0600070205080204" pitchFamily="34" charset="-128"/>
                </a:rPr>
                <a:t>Previsto</a:t>
              </a:r>
              <a:r>
                <a:rPr lang="pt-BR" altLang="pt-BR" sz="1600" b="1" dirty="0" smtClean="0">
                  <a:ea typeface="MS PGothic" panose="020B0600070205080204" pitchFamily="34" charset="-128"/>
                </a:rPr>
                <a:t> Dezembro/2017</a:t>
              </a:r>
              <a:endParaRPr lang="pt-BR" altLang="pt-BR" sz="1600" b="1" dirty="0">
                <a:ea typeface="MS PGothic" panose="020B0600070205080204" pitchFamily="34" charset="-128"/>
              </a:endParaRPr>
            </a:p>
          </p:txBody>
        </p:sp>
        <p:sp>
          <p:nvSpPr>
            <p:cNvPr id="128010" name="AutoShape 7"/>
            <p:cNvSpPr>
              <a:spLocks noChangeArrowheads="1"/>
            </p:cNvSpPr>
            <p:nvPr/>
          </p:nvSpPr>
          <p:spPr bwMode="auto">
            <a:xfrm>
              <a:off x="2817" y="1037"/>
              <a:ext cx="1378" cy="2229"/>
            </a:xfrm>
            <a:prstGeom prst="homePlate">
              <a:avLst>
                <a:gd name="adj" fmla="val 25000"/>
              </a:avLst>
            </a:prstGeom>
            <a:solidFill>
              <a:srgbClr val="DDDDDD"/>
            </a:solidFill>
            <a:ln w="28575">
              <a:solidFill>
                <a:srgbClr val="E65032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4625">
                <a:spcBef>
                  <a:spcPct val="20000"/>
                </a:spcBef>
                <a:spcAft>
                  <a:spcPts val="600"/>
                </a:spcAft>
                <a:buClr>
                  <a:srgbClr val="E65032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600"/>
                </a:spcAft>
                <a:buClr>
                  <a:srgbClr val="989898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60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pt-BR" altLang="pt-BR" sz="1600" dirty="0">
                  <a:ea typeface="MS PGothic" panose="020B0600070205080204" pitchFamily="34" charset="-128"/>
                </a:rPr>
                <a:t>Divulgação: </a:t>
              </a:r>
              <a:r>
                <a:rPr lang="pt-BR" altLang="pt-BR" sz="1600" dirty="0" smtClean="0">
                  <a:ea typeface="MS PGothic" panose="020B0600070205080204" pitchFamily="34" charset="-128"/>
                </a:rPr>
                <a:t>Novembro e Dezembro/2017</a:t>
              </a:r>
              <a:endParaRPr lang="pt-BR" altLang="pt-BR" sz="1600" b="1" dirty="0">
                <a:ea typeface="MS PGothic" panose="020B0600070205080204" pitchFamily="34" charset="-128"/>
              </a:endParaRPr>
            </a:p>
          </p:txBody>
        </p:sp>
        <p:sp>
          <p:nvSpPr>
            <p:cNvPr id="128011" name="AutoShape 8"/>
            <p:cNvSpPr>
              <a:spLocks noChangeArrowheads="1"/>
            </p:cNvSpPr>
            <p:nvPr/>
          </p:nvSpPr>
          <p:spPr bwMode="auto">
            <a:xfrm>
              <a:off x="1577" y="1037"/>
              <a:ext cx="1378" cy="2229"/>
            </a:xfrm>
            <a:prstGeom prst="homePlate">
              <a:avLst>
                <a:gd name="adj" fmla="val 25000"/>
              </a:avLst>
            </a:prstGeom>
            <a:solidFill>
              <a:srgbClr val="DDDDDD"/>
            </a:solidFill>
            <a:ln w="28575">
              <a:solidFill>
                <a:srgbClr val="E65032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4625">
                <a:spcBef>
                  <a:spcPct val="20000"/>
                </a:spcBef>
                <a:spcAft>
                  <a:spcPts val="600"/>
                </a:spcAft>
                <a:buClr>
                  <a:srgbClr val="E65032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600"/>
                </a:spcAft>
                <a:buClr>
                  <a:srgbClr val="989898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60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pt-BR" altLang="pt-BR" sz="1600" dirty="0">
                  <a:ea typeface="MS PGothic" panose="020B0600070205080204" pitchFamily="34" charset="-128"/>
                </a:rPr>
                <a:t>Implantação: </a:t>
              </a:r>
              <a:r>
                <a:rPr lang="pt-BR" altLang="pt-BR" sz="1600" dirty="0" smtClean="0">
                  <a:ea typeface="MS PGothic" panose="020B0600070205080204" pitchFamily="34" charset="-128"/>
                </a:rPr>
                <a:t>01/10/2017</a:t>
              </a:r>
              <a:endParaRPr lang="pt-BR" altLang="pt-BR" sz="1600" b="1" dirty="0">
                <a:ea typeface="MS PGothic" panose="020B0600070205080204" pitchFamily="34" charset="-128"/>
              </a:endParaRPr>
            </a:p>
          </p:txBody>
        </p:sp>
        <p:sp>
          <p:nvSpPr>
            <p:cNvPr id="128012" name="AutoShape 9"/>
            <p:cNvSpPr>
              <a:spLocks noChangeArrowheads="1"/>
            </p:cNvSpPr>
            <p:nvPr/>
          </p:nvSpPr>
          <p:spPr bwMode="auto">
            <a:xfrm>
              <a:off x="315" y="1037"/>
              <a:ext cx="1378" cy="2229"/>
            </a:xfrm>
            <a:prstGeom prst="homePlate">
              <a:avLst>
                <a:gd name="adj" fmla="val 25000"/>
              </a:avLst>
            </a:prstGeom>
            <a:solidFill>
              <a:srgbClr val="DDDDDD"/>
            </a:solidFill>
            <a:ln w="28575">
              <a:solidFill>
                <a:srgbClr val="E65032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4625">
                <a:spcBef>
                  <a:spcPct val="20000"/>
                </a:spcBef>
                <a:spcAft>
                  <a:spcPts val="600"/>
                </a:spcAft>
                <a:buClr>
                  <a:srgbClr val="E65032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600"/>
                </a:spcAft>
                <a:buClr>
                  <a:srgbClr val="989898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60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pt-BR" altLang="pt-BR" sz="1600" dirty="0" smtClean="0">
                  <a:ea typeface="MS PGothic" panose="020B0600070205080204" pitchFamily="34" charset="-128"/>
                </a:rPr>
                <a:t>Autorização: 04/09/2017(*)</a:t>
              </a:r>
              <a:endParaRPr lang="pt-BR" altLang="pt-BR" sz="1600" b="1" dirty="0">
                <a:ea typeface="MS PGothic" panose="020B0600070205080204" pitchFamily="34" charset="-128"/>
              </a:endParaRPr>
            </a:p>
          </p:txBody>
        </p:sp>
      </p:grpSp>
      <p:sp>
        <p:nvSpPr>
          <p:cNvPr id="128007" name="Text Box 10"/>
          <p:cNvSpPr txBox="1">
            <a:spLocks noChangeArrowheads="1"/>
          </p:cNvSpPr>
          <p:nvPr/>
        </p:nvSpPr>
        <p:spPr bwMode="auto">
          <a:xfrm>
            <a:off x="2520950" y="5207000"/>
            <a:ext cx="1947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200" dirty="0">
              <a:ea typeface="MS PGothic" panose="020B0600070205080204" pitchFamily="34" charset="-12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44624"/>
            <a:ext cx="8568952" cy="6858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PRINCIPAIS DATAS &amp; PRAZOS</a:t>
            </a:r>
            <a:endParaRPr lang="en-GB" b="1" dirty="0"/>
          </a:p>
        </p:txBody>
      </p:sp>
      <p:sp>
        <p:nvSpPr>
          <p:cNvPr id="15" name="Retângulo 14"/>
          <p:cNvSpPr/>
          <p:nvPr/>
        </p:nvSpPr>
        <p:spPr>
          <a:xfrm>
            <a:off x="323528" y="5193746"/>
            <a:ext cx="8820472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400" dirty="0" smtClean="0">
                <a:latin typeface="+mj-lt"/>
              </a:rPr>
              <a:t>(*) Plano Misto de Benefícios está fechado para novas adesões: 01/10/2017</a:t>
            </a:r>
          </a:p>
          <a:p>
            <a:r>
              <a:rPr lang="pt-BR" altLang="pt-BR" sz="1400" dirty="0" smtClean="0">
                <a:latin typeface="+mj-lt"/>
              </a:rPr>
              <a:t>Aprovada </a:t>
            </a:r>
            <a:r>
              <a:rPr lang="pt-BR" altLang="pt-BR" sz="1400" dirty="0">
                <a:latin typeface="+mj-lt"/>
              </a:rPr>
              <a:t>pela PORTARIA Nº 839, de 31/08/2017, publicada DOU Nº 170 de, 4/9/2017</a:t>
            </a:r>
          </a:p>
          <a:p>
            <a:endParaRPr lang="pt-BR" altLang="pt-B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27961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91" name="Rectangle 23"/>
          <p:cNvSpPr>
            <a:spLocks noChangeArrowheads="1"/>
          </p:cNvSpPr>
          <p:nvPr/>
        </p:nvSpPr>
        <p:spPr bwMode="auto">
          <a:xfrm>
            <a:off x="838200" y="1997074"/>
            <a:ext cx="7118176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108000" lvl="2" algn="ctr">
              <a:lnSpc>
                <a:spcPct val="150000"/>
              </a:lnSpc>
              <a:buClrTx/>
            </a:pPr>
            <a:r>
              <a:rPr lang="pt-BR" altLang="pt-BR" sz="44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CUSTEIO DO PLANO I</a:t>
            </a:r>
            <a:endParaRPr lang="pt-BR" altLang="pt-BR" sz="4400" dirty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255000" y="6237288"/>
            <a:ext cx="503238" cy="273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itchFamily="34" charset="0"/>
              <a:buChar char="—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17958F-6F0F-4390-B997-03F4DCC3C49E}" type="slidenum">
              <a:rPr lang="en-GB" altLang="pt-BR" sz="8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40</a:t>
            </a:fld>
            <a:endParaRPr lang="en-GB" altLang="pt-BR" sz="8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2286000"/>
            <a:ext cx="15240000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21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458788" y="5184775"/>
            <a:ext cx="1997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200" dirty="0">
              <a:ea typeface="MS PGothic" panose="020B0600070205080204" pitchFamily="34" charset="-128"/>
            </a:endParaRPr>
          </a:p>
        </p:txBody>
      </p:sp>
      <p:sp>
        <p:nvSpPr>
          <p:cNvPr id="128004" name="Text Box 3"/>
          <p:cNvSpPr txBox="1">
            <a:spLocks noChangeArrowheads="1"/>
          </p:cNvSpPr>
          <p:nvPr/>
        </p:nvSpPr>
        <p:spPr bwMode="auto">
          <a:xfrm>
            <a:off x="4391025" y="5184775"/>
            <a:ext cx="2273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200" dirty="0">
              <a:ea typeface="MS PGothic" panose="020B0600070205080204" pitchFamily="34" charset="-128"/>
            </a:endParaRPr>
          </a:p>
        </p:txBody>
      </p:sp>
      <p:sp>
        <p:nvSpPr>
          <p:cNvPr id="128005" name="Text Box 4"/>
          <p:cNvSpPr txBox="1">
            <a:spLocks noChangeArrowheads="1"/>
          </p:cNvSpPr>
          <p:nvPr/>
        </p:nvSpPr>
        <p:spPr bwMode="auto">
          <a:xfrm>
            <a:off x="6570663" y="5184775"/>
            <a:ext cx="2041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200" dirty="0">
              <a:ea typeface="MS PGothic" panose="020B0600070205080204" pitchFamily="34" charset="-128"/>
            </a:endParaRPr>
          </a:p>
        </p:txBody>
      </p:sp>
      <p:grpSp>
        <p:nvGrpSpPr>
          <p:cNvPr id="128006" name="Group 5"/>
          <p:cNvGrpSpPr>
            <a:grpSpLocks/>
          </p:cNvGrpSpPr>
          <p:nvPr/>
        </p:nvGrpSpPr>
        <p:grpSpPr bwMode="auto">
          <a:xfrm>
            <a:off x="500063" y="1646238"/>
            <a:ext cx="8167687" cy="3538537"/>
            <a:chOff x="315" y="1037"/>
            <a:chExt cx="5145" cy="2229"/>
          </a:xfrm>
        </p:grpSpPr>
        <p:sp>
          <p:nvSpPr>
            <p:cNvPr id="128009" name="AutoShape 6"/>
            <p:cNvSpPr>
              <a:spLocks noChangeArrowheads="1"/>
            </p:cNvSpPr>
            <p:nvPr/>
          </p:nvSpPr>
          <p:spPr bwMode="auto">
            <a:xfrm>
              <a:off x="4082" y="1037"/>
              <a:ext cx="1378" cy="2229"/>
            </a:xfrm>
            <a:prstGeom prst="homePlate">
              <a:avLst>
                <a:gd name="adj" fmla="val 25000"/>
              </a:avLst>
            </a:prstGeom>
            <a:solidFill>
              <a:srgbClr val="DDDDDD"/>
            </a:solidFill>
            <a:ln w="28575">
              <a:solidFill>
                <a:srgbClr val="E65032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4625">
                <a:spcBef>
                  <a:spcPct val="20000"/>
                </a:spcBef>
                <a:spcAft>
                  <a:spcPts val="600"/>
                </a:spcAft>
                <a:buClr>
                  <a:srgbClr val="E65032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600"/>
                </a:spcAft>
                <a:buClr>
                  <a:srgbClr val="989898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60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pt-BR" altLang="pt-BR" sz="1600" b="1" dirty="0" smtClean="0">
                  <a:ea typeface="MS PGothic" panose="020B0600070205080204" pitchFamily="34" charset="-128"/>
                </a:rPr>
                <a:t>Cisão Definitiva(**): 02/05/2018</a:t>
              </a:r>
              <a:endParaRPr lang="pt-BR" altLang="pt-BR" sz="1600" b="1" dirty="0">
                <a:ea typeface="MS PGothic" panose="020B0600070205080204" pitchFamily="34" charset="-128"/>
              </a:endParaRPr>
            </a:p>
          </p:txBody>
        </p:sp>
        <p:sp>
          <p:nvSpPr>
            <p:cNvPr id="128010" name="AutoShape 7"/>
            <p:cNvSpPr>
              <a:spLocks noChangeArrowheads="1"/>
            </p:cNvSpPr>
            <p:nvPr/>
          </p:nvSpPr>
          <p:spPr bwMode="auto">
            <a:xfrm>
              <a:off x="2817" y="1037"/>
              <a:ext cx="1378" cy="2229"/>
            </a:xfrm>
            <a:prstGeom prst="homePlate">
              <a:avLst>
                <a:gd name="adj" fmla="val 25000"/>
              </a:avLst>
            </a:prstGeom>
            <a:solidFill>
              <a:srgbClr val="DDDDDD"/>
            </a:solidFill>
            <a:ln w="28575">
              <a:solidFill>
                <a:srgbClr val="E65032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4625">
                <a:spcBef>
                  <a:spcPct val="20000"/>
                </a:spcBef>
                <a:spcAft>
                  <a:spcPts val="600"/>
                </a:spcAft>
                <a:buClr>
                  <a:srgbClr val="E65032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600"/>
                </a:spcAft>
                <a:buClr>
                  <a:srgbClr val="989898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60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pt-BR" altLang="pt-BR" sz="1600" dirty="0" smtClean="0">
                  <a:ea typeface="MS PGothic" panose="020B0600070205080204" pitchFamily="34" charset="-128"/>
                </a:rPr>
                <a:t>Data Efetiva: 02/04/2018(*)</a:t>
              </a:r>
              <a:endParaRPr lang="pt-BR" altLang="pt-BR" sz="1600" b="1" dirty="0">
                <a:ea typeface="MS PGothic" panose="020B0600070205080204" pitchFamily="34" charset="-128"/>
              </a:endParaRPr>
            </a:p>
          </p:txBody>
        </p:sp>
        <p:sp>
          <p:nvSpPr>
            <p:cNvPr id="128011" name="AutoShape 8"/>
            <p:cNvSpPr>
              <a:spLocks noChangeArrowheads="1"/>
            </p:cNvSpPr>
            <p:nvPr/>
          </p:nvSpPr>
          <p:spPr bwMode="auto">
            <a:xfrm>
              <a:off x="1577" y="1037"/>
              <a:ext cx="1378" cy="2229"/>
            </a:xfrm>
            <a:prstGeom prst="homePlate">
              <a:avLst>
                <a:gd name="adj" fmla="val 25000"/>
              </a:avLst>
            </a:prstGeom>
            <a:solidFill>
              <a:srgbClr val="DDDDDD"/>
            </a:solidFill>
            <a:ln w="28575">
              <a:solidFill>
                <a:srgbClr val="E65032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4625">
                <a:spcBef>
                  <a:spcPct val="20000"/>
                </a:spcBef>
                <a:spcAft>
                  <a:spcPts val="600"/>
                </a:spcAft>
                <a:buClr>
                  <a:srgbClr val="E65032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600"/>
                </a:spcAft>
                <a:buClr>
                  <a:srgbClr val="989898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60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pt-BR" altLang="pt-BR" sz="1600" dirty="0" smtClean="0">
                  <a:ea typeface="MS PGothic" panose="020B0600070205080204" pitchFamily="34" charset="-128"/>
                </a:rPr>
                <a:t>Período de Migração: Até 03/03/2018</a:t>
              </a:r>
              <a:endParaRPr lang="pt-BR" altLang="pt-BR" sz="1600" b="1" dirty="0">
                <a:ea typeface="MS PGothic" panose="020B0600070205080204" pitchFamily="34" charset="-128"/>
              </a:endParaRPr>
            </a:p>
          </p:txBody>
        </p:sp>
        <p:sp>
          <p:nvSpPr>
            <p:cNvPr id="128012" name="AutoShape 9"/>
            <p:cNvSpPr>
              <a:spLocks noChangeArrowheads="1"/>
            </p:cNvSpPr>
            <p:nvPr/>
          </p:nvSpPr>
          <p:spPr bwMode="auto">
            <a:xfrm>
              <a:off x="315" y="1037"/>
              <a:ext cx="1378" cy="2229"/>
            </a:xfrm>
            <a:prstGeom prst="homePlate">
              <a:avLst>
                <a:gd name="adj" fmla="val 25000"/>
              </a:avLst>
            </a:prstGeom>
            <a:solidFill>
              <a:srgbClr val="DDDDDD"/>
            </a:solidFill>
            <a:ln w="28575">
              <a:solidFill>
                <a:srgbClr val="E65032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4625">
                <a:spcBef>
                  <a:spcPct val="20000"/>
                </a:spcBef>
                <a:spcAft>
                  <a:spcPts val="600"/>
                </a:spcAft>
                <a:buClr>
                  <a:srgbClr val="E65032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600"/>
                </a:spcAft>
                <a:buClr>
                  <a:srgbClr val="989898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60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pt-BR" altLang="pt-BR" sz="1600" dirty="0" smtClean="0">
                  <a:ea typeface="MS PGothic" panose="020B0600070205080204" pitchFamily="34" charset="-128"/>
                </a:rPr>
                <a:t>Plantão de Atendimento: Novembro e Dezembro /2017</a:t>
              </a:r>
              <a:endParaRPr lang="pt-BR" altLang="pt-BR" sz="1600" b="1" dirty="0">
                <a:ea typeface="MS PGothic" panose="020B0600070205080204" pitchFamily="34" charset="-128"/>
              </a:endParaRPr>
            </a:p>
          </p:txBody>
        </p:sp>
      </p:grpSp>
      <p:sp>
        <p:nvSpPr>
          <p:cNvPr id="128007" name="Text Box 10"/>
          <p:cNvSpPr txBox="1">
            <a:spLocks noChangeArrowheads="1"/>
          </p:cNvSpPr>
          <p:nvPr/>
        </p:nvSpPr>
        <p:spPr bwMode="auto">
          <a:xfrm>
            <a:off x="2520950" y="5207000"/>
            <a:ext cx="1947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200" dirty="0">
              <a:ea typeface="MS PGothic" panose="020B0600070205080204" pitchFamily="34" charset="-12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44624"/>
            <a:ext cx="8568952" cy="6858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PRINCIPAIS DATAS PRAZOS</a:t>
            </a:r>
            <a:endParaRPr lang="en-GB" b="1" dirty="0"/>
          </a:p>
        </p:txBody>
      </p:sp>
      <p:sp>
        <p:nvSpPr>
          <p:cNvPr id="15" name="Retângulo 14"/>
          <p:cNvSpPr/>
          <p:nvPr/>
        </p:nvSpPr>
        <p:spPr>
          <a:xfrm>
            <a:off x="323528" y="5193746"/>
            <a:ext cx="7488832" cy="71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400" dirty="0" smtClean="0">
                <a:latin typeface="+mj-lt"/>
              </a:rPr>
              <a:t>(*)Liquidação de todos os compromissos entre Planos</a:t>
            </a:r>
          </a:p>
          <a:p>
            <a:r>
              <a:rPr lang="pt-BR" altLang="pt-BR" sz="1400" dirty="0" smtClean="0">
                <a:latin typeface="+mj-lt"/>
              </a:rPr>
              <a:t>(**) Desvinculação Definitiva entre os Planos</a:t>
            </a:r>
            <a:endParaRPr lang="pt-BR" altLang="pt-BR" sz="1400" dirty="0">
              <a:latin typeface="+mj-lt"/>
            </a:endParaRPr>
          </a:p>
        </p:txBody>
      </p:sp>
      <p:sp>
        <p:nvSpPr>
          <p:cNvPr id="14" name="Elipse 4"/>
          <p:cNvSpPr/>
          <p:nvPr/>
        </p:nvSpPr>
        <p:spPr>
          <a:xfrm rot="2129434">
            <a:off x="7984803" y="49455"/>
            <a:ext cx="1322285" cy="9793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Cont...</a:t>
            </a:r>
            <a:endParaRPr lang="pt-BR" sz="1800" kern="1200" dirty="0"/>
          </a:p>
        </p:txBody>
      </p:sp>
    </p:spTree>
    <p:extLst>
      <p:ext uri="{BB962C8B-B14F-4D97-AF65-F5344CB8AC3E}">
        <p14:creationId xmlns:p14="http://schemas.microsoft.com/office/powerpoint/2010/main" val="10158796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7504" y="116632"/>
            <a:ext cx="8964612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defRPr/>
            </a:pPr>
            <a:r>
              <a:rPr lang="pt-BR" altLang="pt-BR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COMO É O </a:t>
            </a:r>
            <a:r>
              <a:rPr lang="pt-BR" altLang="pt-BR" sz="4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PLANO?</a:t>
            </a:r>
            <a:endParaRPr lang="pt-BR" altLang="pt-BR" sz="4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908720"/>
            <a:ext cx="9072116" cy="54721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08000" indent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pt-BR" sz="2600" dirty="0">
                <a:solidFill>
                  <a:srgbClr val="663300"/>
                </a:solidFill>
                <a:latin typeface="+mj-lt"/>
                <a:ea typeface="+mj-ea"/>
                <a:cs typeface="+mj-cs"/>
                <a:sym typeface="Symbol" pitchFamily="18" charset="2"/>
              </a:rPr>
              <a:t>PLANO DE ACUMULAÇÃO DE </a:t>
            </a:r>
            <a:r>
              <a:rPr lang="pt-BR" sz="2600" dirty="0" smtClean="0">
                <a:solidFill>
                  <a:srgbClr val="663300"/>
                </a:solidFill>
                <a:latin typeface="+mj-lt"/>
                <a:ea typeface="+mj-ea"/>
                <a:cs typeface="+mj-cs"/>
                <a:sym typeface="Symbol" pitchFamily="18" charset="2"/>
              </a:rPr>
              <a:t>RECURSOS</a:t>
            </a:r>
            <a:r>
              <a:rPr lang="pt-BR" altLang="pt-BR" sz="2600" dirty="0">
                <a:solidFill>
                  <a:srgbClr val="663300"/>
                </a:solidFill>
              </a:rPr>
              <a:t> ESTRUTURADO NA MODALIDADE DE CONTRIBUIÇÃO DEFINIDA – CD</a:t>
            </a:r>
            <a:r>
              <a:rPr lang="pt-BR" sz="2600" dirty="0" smtClean="0">
                <a:solidFill>
                  <a:srgbClr val="663300"/>
                </a:solidFill>
                <a:latin typeface="+mj-lt"/>
                <a:ea typeface="+mj-ea"/>
                <a:cs typeface="+mj-cs"/>
                <a:sym typeface="Symbol" pitchFamily="18" charset="2"/>
              </a:rPr>
              <a:t>, </a:t>
            </a:r>
            <a:r>
              <a:rPr lang="pt-BR" sz="2600" dirty="0">
                <a:solidFill>
                  <a:srgbClr val="663300"/>
                </a:solidFill>
                <a:latin typeface="+mj-lt"/>
                <a:ea typeface="+mj-ea"/>
                <a:cs typeface="+mj-cs"/>
                <a:sym typeface="Symbol" pitchFamily="18" charset="2"/>
              </a:rPr>
              <a:t>ONDE O BENEFÍCIO </a:t>
            </a:r>
            <a:r>
              <a:rPr lang="pt-BR" sz="2600" dirty="0" smtClean="0">
                <a:solidFill>
                  <a:srgbClr val="663300"/>
                </a:solidFill>
                <a:latin typeface="+mj-lt"/>
                <a:ea typeface="+mj-ea"/>
                <a:cs typeface="+mj-cs"/>
                <a:sym typeface="Symbol" pitchFamily="18" charset="2"/>
              </a:rPr>
              <a:t>SERÁ </a:t>
            </a:r>
            <a:r>
              <a:rPr lang="pt-BR" altLang="pt-BR" sz="26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CONHECIDO SOMENTE NA DATA DA APOSENTADORIA E DEPENDE DE 3 FATORES:</a:t>
            </a:r>
          </a:p>
          <a:p>
            <a:pPr marL="108000" indent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pt-BR" sz="2000" dirty="0">
              <a:latin typeface="+mj-lt"/>
              <a:sym typeface="Symbol" pitchFamily="18" charset="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73078" y="4869161"/>
            <a:ext cx="2051050" cy="136815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905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Tempo de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acumulação das</a:t>
            </a:r>
            <a:endParaRPr lang="pt-BR" altLang="pt-BR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contribuições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35186" y="4866977"/>
            <a:ext cx="2052638" cy="137033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9050" algn="ctr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Volume das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Contribuições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Aportadas</a:t>
            </a:r>
            <a:endParaRPr lang="pt-BR" altLang="pt-BR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335786" y="4869160"/>
            <a:ext cx="2052638" cy="136815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905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Rentabilidade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obtida com a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Aplicação</a:t>
            </a:r>
            <a:endParaRPr lang="pt-BR" altLang="pt-BR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financeira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4"/>
            <a:ext cx="136293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Conde1\AppData\Local\Microsoft\Windows\INetCache\IE\HVT8CTF8\sifrao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4" y="3284984"/>
            <a:ext cx="1285060" cy="157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Conde1\AppData\Local\Microsoft\Windows\INetCache\IE\HVT8CTF8\economy-_tree_growing_from_money_blo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91" y="3284984"/>
            <a:ext cx="1555409" cy="155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255000" y="6237288"/>
            <a:ext cx="503238" cy="273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itchFamily="34" charset="0"/>
              <a:buChar char="—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17958F-6F0F-4390-B997-03F4DCC3C49E}" type="slidenum">
              <a:rPr lang="en-GB" altLang="pt-BR" sz="8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GB" altLang="pt-BR" sz="800" dirty="0" smtClean="0"/>
          </a:p>
        </p:txBody>
      </p:sp>
    </p:spTree>
    <p:extLst>
      <p:ext uri="{BB962C8B-B14F-4D97-AF65-F5344CB8AC3E}">
        <p14:creationId xmlns:p14="http://schemas.microsoft.com/office/powerpoint/2010/main" val="4080102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37" name="Freeform 233"/>
          <p:cNvSpPr>
            <a:spLocks/>
          </p:cNvSpPr>
          <p:nvPr/>
        </p:nvSpPr>
        <p:spPr bwMode="auto">
          <a:xfrm>
            <a:off x="661988" y="2505075"/>
            <a:ext cx="15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200949" name="Freeform 245"/>
          <p:cNvSpPr>
            <a:spLocks/>
          </p:cNvSpPr>
          <p:nvPr/>
        </p:nvSpPr>
        <p:spPr bwMode="auto">
          <a:xfrm>
            <a:off x="557213" y="2892425"/>
            <a:ext cx="15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3572255" y="3943655"/>
            <a:ext cx="2051050" cy="1730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905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</a:pPr>
            <a:r>
              <a:rPr lang="pt-BR" altLang="pt-BR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Outras </a:t>
            </a: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Empresas </a:t>
            </a:r>
            <a:endParaRPr lang="pt-BR" altLang="pt-BR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0"/>
              </a:spcBef>
              <a:buClrTx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do </a:t>
            </a:r>
            <a:r>
              <a:rPr lang="pt-BR" altLang="pt-BR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Sistema</a:t>
            </a:r>
          </a:p>
          <a:p>
            <a:pPr>
              <a:spcBef>
                <a:spcPct val="0"/>
              </a:spcBef>
              <a:buClrTx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que </a:t>
            </a:r>
            <a:r>
              <a:rPr lang="pt-BR" altLang="pt-BR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aderirem </a:t>
            </a: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ao</a:t>
            </a:r>
          </a:p>
          <a:p>
            <a:pPr>
              <a:spcBef>
                <a:spcPct val="0"/>
              </a:spcBef>
              <a:buClrTx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Plano</a:t>
            </a:r>
            <a:endParaRPr lang="pt-BR" altLang="pt-BR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762000" y="3932238"/>
            <a:ext cx="2153816" cy="1730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9050" algn="ctr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Aos empregados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Admitidos após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 implantação do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Plano ou aqueles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ainda sem Plano</a:t>
            </a:r>
            <a:endParaRPr lang="pt-BR" altLang="pt-BR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6394452" y="3930650"/>
            <a:ext cx="2209996" cy="1730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905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Migração dos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Participantes e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Assistidos do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Plano Misto</a:t>
            </a:r>
            <a:endParaRPr lang="pt-BR" altLang="pt-BR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1095" name="Rectangle 391"/>
          <p:cNvSpPr>
            <a:spLocks noGrp="1" noChangeArrowheads="1"/>
          </p:cNvSpPr>
          <p:nvPr>
            <p:ph type="title"/>
          </p:nvPr>
        </p:nvSpPr>
        <p:spPr>
          <a:xfrm>
            <a:off x="-108520" y="552798"/>
            <a:ext cx="9505056" cy="715962"/>
          </a:xfrm>
        </p:spPr>
        <p:txBody>
          <a:bodyPr/>
          <a:lstStyle/>
          <a:p>
            <a:pPr algn="ctr">
              <a:lnSpc>
                <a:spcPct val="150000"/>
              </a:lnSpc>
              <a:buSzPct val="75000"/>
            </a:pPr>
            <a:r>
              <a:rPr lang="pt-BR" altLang="pt-BR" b="1" kern="1200" dirty="0" smtClean="0"/>
              <a:t>A QUEM SE DESTINA O                                PLANO FECOMÉRCIO MG I?</a:t>
            </a:r>
            <a:endParaRPr lang="en-US" altLang="pt-BR" b="1" kern="1200" dirty="0"/>
          </a:p>
        </p:txBody>
      </p:sp>
      <p:pic>
        <p:nvPicPr>
          <p:cNvPr id="17" name="Picture 22" descr="participant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5386" y="2276872"/>
            <a:ext cx="1960829" cy="17051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4" name="Picture 2" descr="C:\Users\Conde1\AppData\Local\Microsoft\Windows\INetCache\IE\IDXSNN0M\Talent-Magnet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54" y="2447062"/>
            <a:ext cx="2042733" cy="150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3" y="1772816"/>
            <a:ext cx="2875279" cy="230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50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Conde1\AppData\Local\Microsoft\Windows\INetCache\IE\SXP2HGD3\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6666">
            <a:off x="2767013" y="2359025"/>
            <a:ext cx="376872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1907233" y="764778"/>
            <a:ext cx="1944687" cy="1656110"/>
          </a:xfrm>
          <a:prstGeom prst="cloudCallout">
            <a:avLst>
              <a:gd name="adj1" fmla="val 89611"/>
              <a:gd name="adj2" fmla="val -3764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t-BR" altLang="pt-BR" dirty="0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6227763" y="1909763"/>
            <a:ext cx="2808287" cy="1374775"/>
          </a:xfrm>
          <a:prstGeom prst="cloudCallout">
            <a:avLst>
              <a:gd name="adj1" fmla="val -68185"/>
              <a:gd name="adj2" fmla="val 5590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t-BR" altLang="pt-BR" dirty="0"/>
          </a:p>
        </p:txBody>
      </p:sp>
      <p:sp>
        <p:nvSpPr>
          <p:cNvPr id="26" name="AutoShape 18"/>
          <p:cNvSpPr>
            <a:spLocks noChangeArrowheads="1"/>
          </p:cNvSpPr>
          <p:nvPr/>
        </p:nvSpPr>
        <p:spPr bwMode="auto">
          <a:xfrm rot="1754011">
            <a:off x="7100501" y="3726899"/>
            <a:ext cx="1992741" cy="1776934"/>
          </a:xfrm>
          <a:prstGeom prst="cloudCallout">
            <a:avLst>
              <a:gd name="adj1" fmla="val -90278"/>
              <a:gd name="adj2" fmla="val 40120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t-BR" altLang="pt-BR" dirty="0"/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36512" y="2927672"/>
            <a:ext cx="2735859" cy="1293416"/>
          </a:xfrm>
          <a:prstGeom prst="cloudCallout">
            <a:avLst>
              <a:gd name="adj1" fmla="val 90120"/>
              <a:gd name="adj2" fmla="val 62245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28" name="AutoShape 21"/>
          <p:cNvSpPr>
            <a:spLocks noChangeArrowheads="1"/>
          </p:cNvSpPr>
          <p:nvPr/>
        </p:nvSpPr>
        <p:spPr bwMode="auto">
          <a:xfrm>
            <a:off x="5323855" y="746274"/>
            <a:ext cx="2776537" cy="1098550"/>
          </a:xfrm>
          <a:prstGeom prst="cloudCallout">
            <a:avLst>
              <a:gd name="adj1" fmla="val -51713"/>
              <a:gd name="adj2" fmla="val 10953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t-BR" altLang="pt-BR" dirty="0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35496" y="3071688"/>
            <a:ext cx="2232819" cy="7191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pt-BR" altLang="pt-BR" sz="1100" dirty="0" smtClean="0"/>
              <a:t>Controle </a:t>
            </a:r>
            <a:r>
              <a:rPr lang="pt-BR" altLang="pt-BR" sz="1100" dirty="0"/>
              <a:t>do saldo de contas, concessão e manutenção de benefícios e </a:t>
            </a:r>
            <a:r>
              <a:rPr lang="pt-BR" altLang="pt-BR" sz="1100" dirty="0" smtClean="0"/>
              <a:t>resgates</a:t>
            </a:r>
            <a:endParaRPr lang="en-US" altLang="pt-BR" sz="1100" b="1" kern="0" dirty="0" smtClean="0">
              <a:solidFill>
                <a:schemeClr val="bg1"/>
              </a:solidFill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1835349" y="980727"/>
            <a:ext cx="1655762" cy="7191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en-US" altLang="pt-BR" sz="1100" b="1" kern="0" dirty="0" smtClean="0"/>
              <a:t>Conselhos Deliberativo e Fiscal, Diretoria e  Corpo Técnico Especializado</a:t>
            </a:r>
            <a:endParaRPr lang="en-US" altLang="pt-BR" sz="1100" b="1" kern="0" dirty="0" smtClean="0">
              <a:solidFill>
                <a:schemeClr val="bg1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6588125" y="2205038"/>
            <a:ext cx="2088331" cy="7191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pt-BR" altLang="pt-BR" sz="1100" kern="0" dirty="0"/>
              <a:t>Relatórios G</a:t>
            </a:r>
            <a:r>
              <a:rPr lang="pt-BR" altLang="pt-BR" sz="1100" kern="0" dirty="0" smtClean="0"/>
              <a:t>erenciais, de investimentos,  informativos </a:t>
            </a:r>
            <a:r>
              <a:rPr lang="pt-BR" altLang="pt-BR" sz="1100" kern="0" dirty="0"/>
              <a:t>e </a:t>
            </a:r>
            <a:r>
              <a:rPr lang="pt-BR" altLang="pt-BR" sz="1100" kern="0" dirty="0" smtClean="0"/>
              <a:t>Site</a:t>
            </a:r>
            <a:endParaRPr lang="en-US" altLang="pt-BR" sz="1100" kern="0" dirty="0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6804248" y="4222031"/>
            <a:ext cx="2376164" cy="7191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en-US" altLang="pt-BR" sz="1100" b="1" kern="0" dirty="0" smtClean="0"/>
              <a:t>Simuladores</a:t>
            </a:r>
            <a:r>
              <a:rPr lang="en-US" altLang="pt-BR" sz="1100" kern="0" dirty="0" smtClean="0"/>
              <a:t>, </a:t>
            </a:r>
            <a:r>
              <a:rPr lang="pt-BR" altLang="pt-BR" sz="1100" dirty="0"/>
              <a:t>Rendimento </a:t>
            </a:r>
            <a:r>
              <a:rPr lang="pt-BR" altLang="pt-BR" sz="1100" dirty="0" smtClean="0"/>
              <a:t>Anual – IR,  Extratos e Atendimento</a:t>
            </a:r>
            <a:endParaRPr lang="en-US" altLang="pt-BR" sz="1100" b="1" kern="0" dirty="0" smtClean="0">
              <a:solidFill>
                <a:schemeClr val="bg1"/>
              </a:solidFill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5580187" y="980083"/>
            <a:ext cx="2160165" cy="72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  <a:defRPr/>
            </a:pPr>
            <a:r>
              <a:rPr lang="pt-BR" altLang="pt-BR" sz="1100" dirty="0"/>
              <a:t>Sistemas informatizados de </a:t>
            </a:r>
            <a:r>
              <a:rPr lang="pt-BR" altLang="pt-BR" sz="1100" dirty="0" smtClean="0"/>
              <a:t>controles</a:t>
            </a:r>
            <a:endParaRPr lang="en-US" altLang="pt-BR" sz="1100" b="1" kern="0" dirty="0" smtClean="0">
              <a:solidFill>
                <a:schemeClr val="bg1"/>
              </a:solidFill>
            </a:endParaRPr>
          </a:p>
        </p:txBody>
      </p:sp>
      <p:sp>
        <p:nvSpPr>
          <p:cNvPr id="38926" name="Retângulo 37"/>
          <p:cNvSpPr>
            <a:spLocks noChangeArrowheads="1"/>
          </p:cNvSpPr>
          <p:nvPr/>
        </p:nvSpPr>
        <p:spPr bwMode="auto">
          <a:xfrm>
            <a:off x="3388370" y="4581598"/>
            <a:ext cx="1039614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itchFamily="34" charset="0"/>
              <a:buChar char="—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6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+7 Planos</a:t>
            </a:r>
            <a:endParaRPr lang="pt-BR" altLang="pt-BR" sz="1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8927" name="Retângulo 38"/>
          <p:cNvSpPr>
            <a:spLocks noChangeArrowheads="1"/>
          </p:cNvSpPr>
          <p:nvPr/>
        </p:nvSpPr>
        <p:spPr bwMode="auto">
          <a:xfrm rot="-364237">
            <a:off x="5787744" y="3932773"/>
            <a:ext cx="1368425" cy="2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itchFamily="34" charset="0"/>
              <a:buChar char="—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800" dirty="0" smtClean="0">
                <a:solidFill>
                  <a:srgbClr val="00B0F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Entidade Fechada</a:t>
            </a:r>
            <a:endParaRPr lang="pt-BR" altLang="pt-BR" sz="8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928" name="Retângulo 39"/>
          <p:cNvSpPr>
            <a:spLocks noChangeArrowheads="1"/>
          </p:cNvSpPr>
          <p:nvPr/>
        </p:nvSpPr>
        <p:spPr bwMode="auto">
          <a:xfrm rot="356073">
            <a:off x="2707813" y="3853325"/>
            <a:ext cx="1368425" cy="2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itchFamily="34" charset="0"/>
              <a:buChar char="—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800" dirty="0" smtClean="0">
                <a:solidFill>
                  <a:srgbClr val="00B0F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Entidade Fechada</a:t>
            </a:r>
            <a:endParaRPr lang="pt-BR" altLang="pt-BR" sz="8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" name="AutoShape 14"/>
          <p:cNvSpPr>
            <a:spLocks noChangeArrowheads="1"/>
          </p:cNvSpPr>
          <p:nvPr/>
        </p:nvSpPr>
        <p:spPr bwMode="auto">
          <a:xfrm rot="20388680">
            <a:off x="-22582" y="5151587"/>
            <a:ext cx="3344686" cy="1098550"/>
          </a:xfrm>
          <a:prstGeom prst="cloudCallout">
            <a:avLst>
              <a:gd name="adj1" fmla="val 12606"/>
              <a:gd name="adj2" fmla="val 120088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t-BR" altLang="pt-BR" dirty="0"/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>
          <a:xfrm rot="20295050">
            <a:off x="251222" y="5372469"/>
            <a:ext cx="2232099" cy="72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en-US" altLang="pt-BR" sz="1100" b="1" kern="0" dirty="0" smtClean="0"/>
              <a:t>Melhor </a:t>
            </a:r>
            <a:r>
              <a:rPr lang="en-US" altLang="pt-BR" sz="1100" kern="0" dirty="0"/>
              <a:t>d</a:t>
            </a:r>
            <a:r>
              <a:rPr lang="en-US" altLang="pt-BR" sz="1100" b="1" kern="0" dirty="0" smtClean="0"/>
              <a:t>iluição dos </a:t>
            </a:r>
            <a:r>
              <a:rPr lang="en-US" altLang="pt-BR" sz="1100" b="1" kern="0" dirty="0"/>
              <a:t>C</a:t>
            </a:r>
            <a:r>
              <a:rPr lang="en-US" altLang="pt-BR" sz="1100" b="1" kern="0" dirty="0" smtClean="0"/>
              <a:t>ustos Administrativos entre os diversos Planos</a:t>
            </a:r>
            <a:endParaRPr lang="en-US" altLang="pt-BR" sz="1100" b="1" kern="0" dirty="0" smtClean="0">
              <a:solidFill>
                <a:schemeClr val="bg1"/>
              </a:solidFill>
            </a:endParaRPr>
          </a:p>
        </p:txBody>
      </p:sp>
      <p:sp>
        <p:nvSpPr>
          <p:cNvPr id="22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-28575"/>
            <a:ext cx="7772400" cy="99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75000"/>
            </a:pPr>
            <a:r>
              <a:rPr lang="pt-BR" altLang="pt-BR" sz="4000" b="1" dirty="0" smtClean="0"/>
              <a:t>QUEM ADMINISTRA?</a:t>
            </a:r>
            <a:endParaRPr lang="pt-BR" altLang="pt-BR" sz="4000" b="1" dirty="0"/>
          </a:p>
        </p:txBody>
      </p:sp>
      <p:sp>
        <p:nvSpPr>
          <p:cNvPr id="20" name="Retângulo 37"/>
          <p:cNvSpPr>
            <a:spLocks noChangeArrowheads="1"/>
          </p:cNvSpPr>
          <p:nvPr/>
        </p:nvSpPr>
        <p:spPr bwMode="auto">
          <a:xfrm>
            <a:off x="4708878" y="4843260"/>
            <a:ext cx="172381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itchFamily="34" charset="0"/>
              <a:buChar char="—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2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FECOMÉRCIO MG-I</a:t>
            </a:r>
            <a:endParaRPr lang="pt-BR" altLang="pt-BR" sz="1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5117">
            <a:off x="5518637" y="4273031"/>
            <a:ext cx="437753" cy="481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3065">
            <a:off x="3648255" y="4124636"/>
            <a:ext cx="6588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AutoShape 21"/>
          <p:cNvSpPr>
            <a:spLocks noChangeArrowheads="1"/>
          </p:cNvSpPr>
          <p:nvPr/>
        </p:nvSpPr>
        <p:spPr bwMode="auto">
          <a:xfrm rot="1933729">
            <a:off x="5748879" y="5419129"/>
            <a:ext cx="2776537" cy="1098550"/>
          </a:xfrm>
          <a:prstGeom prst="cloudCallout">
            <a:avLst>
              <a:gd name="adj1" fmla="val -51713"/>
              <a:gd name="adj2" fmla="val 10953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t-BR" altLang="pt-BR" dirty="0"/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 rot="2107453">
            <a:off x="5878804" y="5568983"/>
            <a:ext cx="2160165" cy="72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  <a:defRPr/>
            </a:pPr>
            <a:r>
              <a:rPr lang="pt-BR" altLang="pt-BR" sz="1100" dirty="0" smtClean="0"/>
              <a:t>Equipe Técnica com alto grau de especialização</a:t>
            </a:r>
            <a:endParaRPr lang="en-US" altLang="pt-BR" sz="1100" b="1" kern="0" dirty="0" smtClean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903" y="5689998"/>
            <a:ext cx="3330289" cy="90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/>
      <p:bldP spid="38927" grpId="0"/>
      <p:bldP spid="38928" grpId="0"/>
      <p:bldP spid="22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44624"/>
            <a:ext cx="8568952" cy="6858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PONTOS CHAVES DO PLANO</a:t>
            </a:r>
            <a:endParaRPr lang="en-GB" b="1" dirty="0"/>
          </a:p>
        </p:txBody>
      </p:sp>
      <p:graphicFrame>
        <p:nvGraphicFramePr>
          <p:cNvPr id="72299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192837"/>
              </p:ext>
            </p:extLst>
          </p:nvPr>
        </p:nvGraphicFramePr>
        <p:xfrm>
          <a:off x="683568" y="908720"/>
          <a:ext cx="8064896" cy="5364480"/>
        </p:xfrm>
        <a:graphic>
          <a:graphicData uri="http://schemas.openxmlformats.org/drawingml/2006/table">
            <a:tbl>
              <a:tblPr/>
              <a:tblGrid>
                <a:gridCol w="864096"/>
                <a:gridCol w="7200800"/>
              </a:tblGrid>
              <a:tr h="1152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</a:rPr>
                        <a:t>1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CONTRIBUIÇÕES PATRONAIS LIMITADAS. FACILITA</a:t>
                      </a:r>
                      <a:r>
                        <a:rPr lang="pt-BR" altLang="pt-BR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O PLANEJAMENTO ORÇAMENTÁRIO DAS PATROCINADORAS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2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altLang="pt-BR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RECURSOS INVESTIDOS DE FORMA</a:t>
                      </a:r>
                      <a:r>
                        <a:rPr lang="pt-BR" altLang="pt-BR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INSTITUCIONALIZADA: </a:t>
                      </a:r>
                      <a:r>
                        <a:rPr lang="pt-BR" altLang="pt-BR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RENTABILIDADES TENDEM SER ACIMA DOS PADRÕES DO MERCADO FINANCEIRO</a:t>
                      </a:r>
                      <a:endParaRPr lang="pt-BR" sz="20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2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b="0" dirty="0" smtClean="0">
                          <a:latin typeface="+mj-lt"/>
                        </a:rPr>
                        <a:t>É CONSIDERADO COMO PONTO DE PARTIDA PARA PADRONIZAÇÃO</a:t>
                      </a:r>
                      <a:r>
                        <a:rPr lang="pt-BR" sz="2000" b="0" baseline="0" dirty="0" smtClean="0">
                          <a:latin typeface="+mj-lt"/>
                        </a:rPr>
                        <a:t> DO PROGRAMA PREVIDENCIÁRIO DO SISTEMA FECOMÉRCIO MG</a:t>
                      </a:r>
                      <a:endParaRPr lang="pt-BR" sz="2000" b="0" dirty="0" smtClean="0"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5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PLANO DE BENEFÍCIOS NÃO OFERECE</a:t>
                      </a:r>
                      <a:r>
                        <a:rPr lang="pt-BR" altLang="pt-BR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RISCOS ATUARIAIS (DÉFICITS). PLANO</a:t>
                      </a:r>
                      <a:r>
                        <a:rPr lang="pt-BR" altLang="pt-BR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MODERNO E</a:t>
                      </a:r>
                      <a:r>
                        <a:rPr lang="pt-BR" altLang="pt-BR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COMPATÍVEL COM O PROGRAMA PREVIDENCIÁRIO DO SISTEMA “S” NACIONAL</a:t>
                      </a:r>
                      <a:endParaRPr lang="pt-BR" sz="20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162638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Multiple European points — vertical"/>
  <p:tag name="TW_SHORTNAME" val="DATA POINTS"/>
  <p:tag name="TW_ASSOCIATEDSLIDES" val=""/>
  <p:tag name="TW_INNEWPRESENTATION" val="NO"/>
  <p:tag name="TW_ONINSERTSLIDEDLG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Multiple European points — vertical"/>
  <p:tag name="TW_SHORTNAME" val="DATA POINTS"/>
  <p:tag name="TW_ASSOCIATEDSLIDES" val=""/>
  <p:tag name="TW_INNEWPRESENTATION" val="NO"/>
  <p:tag name="TW_ONINSERTSLIDEDLG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Multiple European points — vertical"/>
  <p:tag name="TW_SHORTNAME" val="DATA POINTS"/>
  <p:tag name="TW_ASSOCIATEDSLIDES" val=""/>
  <p:tag name="TW_INNEWPRESENTATION" val="NO"/>
  <p:tag name="TW_ONINSERTSLIDEDLG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Multiple European points — vertical"/>
  <p:tag name="TW_SHORTNAME" val="DATA POINTS"/>
  <p:tag name="TW_ASSOCIATEDSLIDES" val=""/>
  <p:tag name="TW_INNEWPRESENTATION" val="NO"/>
  <p:tag name="TW_ONINSERTSLIDEDLG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Multiple European points — vertical"/>
  <p:tag name="TW_SHORTNAME" val="DATA POINTS"/>
  <p:tag name="TW_ASSOCIATEDSLIDES" val=""/>
  <p:tag name="TW_INNEWPRESENTATION" val="NO"/>
  <p:tag name="TW_ONINSERTSLIDEDLG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Multiple European points — vertical"/>
  <p:tag name="TW_SHORTNAME" val="DATA POINTS"/>
  <p:tag name="TW_ASSOCIATEDSLIDES" val=""/>
  <p:tag name="TW_INNEWPRESENTATION" val="NO"/>
  <p:tag name="TW_ONINSERTSLIDEDLG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Multiple European points — vertical"/>
  <p:tag name="TW_SHORTNAME" val="DATA POINTS"/>
  <p:tag name="TW_ASSOCIATEDSLIDES" val=""/>
  <p:tag name="TW_INNEWPRESENTATION" val="NO"/>
  <p:tag name="TW_ONINSERTSLIDEDLG" val="YES"/>
</p:tagLst>
</file>

<file path=ppt/theme/theme1.xml><?xml version="1.0" encoding="utf-8"?>
<a:theme xmlns:a="http://schemas.openxmlformats.org/drawingml/2006/main" name="Design padrão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sign padrã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75000"/>
          <a:buFont typeface="Wingdings" pitchFamily="2" charset="2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75000"/>
          <a:buFont typeface="Wingdings" pitchFamily="2" charset="2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30870</TotalTime>
  <Words>2106</Words>
  <Application>Microsoft Office PowerPoint</Application>
  <PresentationFormat>Apresentação na tela (4:3)</PresentationFormat>
  <Paragraphs>442</Paragraphs>
  <Slides>40</Slides>
  <Notes>21</Notes>
  <HiddenSlides>0</HiddenSlides>
  <MMClips>0</MMClips>
  <ScaleCrop>false</ScaleCrop>
  <HeadingPairs>
    <vt:vector size="8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40</vt:i4>
      </vt:variant>
    </vt:vector>
  </HeadingPairs>
  <TitlesOfParts>
    <vt:vector size="57" baseType="lpstr">
      <vt:lpstr>MS PGothic</vt:lpstr>
      <vt:lpstr>MS PGothic</vt:lpstr>
      <vt:lpstr>Arial</vt:lpstr>
      <vt:lpstr>Arial Black</vt:lpstr>
      <vt:lpstr>Bradley Hand ITC</vt:lpstr>
      <vt:lpstr>Calibri</vt:lpstr>
      <vt:lpstr>Comic Sans MS</vt:lpstr>
      <vt:lpstr>Monotype Sorts</vt:lpstr>
      <vt:lpstr>Segoe UI Black</vt:lpstr>
      <vt:lpstr>Symbol</vt:lpstr>
      <vt:lpstr>Times New Roman</vt:lpstr>
      <vt:lpstr>Verdana</vt:lpstr>
      <vt:lpstr>Wingdings</vt:lpstr>
      <vt:lpstr>Wingdings 2</vt:lpstr>
      <vt:lpstr>Design padrão</vt:lpstr>
      <vt:lpstr>Foto do Photo Editor</vt:lpstr>
      <vt:lpstr>Klip</vt:lpstr>
      <vt:lpstr>3</vt:lpstr>
      <vt:lpstr>Apresentação do PowerPoint</vt:lpstr>
      <vt:lpstr>PRINCIPAIS DATAS &amp; PRAZOS</vt:lpstr>
      <vt:lpstr>PRINCIPAIS DATAS &amp; PRAZOS</vt:lpstr>
      <vt:lpstr>PRINCIPAIS DATAS PRAZOS</vt:lpstr>
      <vt:lpstr>Apresentação do PowerPoint</vt:lpstr>
      <vt:lpstr>A QUEM SE DESTINA O                                PLANO FECOMÉRCIO MG I?</vt:lpstr>
      <vt:lpstr>QUEM ADMINISTRA?</vt:lpstr>
      <vt:lpstr>PONTOS CHAVES DO PLANO</vt:lpstr>
      <vt:lpstr>PONTOS CHAVES DO PLANO</vt:lpstr>
      <vt:lpstr>PONTOS CHAVES DO PLANO</vt:lpstr>
      <vt:lpstr> </vt:lpstr>
      <vt:lpstr>BENEFÍCIOS DO PLANO</vt:lpstr>
      <vt:lpstr>Formas de Recebimento: Aposentadorias</vt:lpstr>
      <vt:lpstr>Apresentação do PowerPoint</vt:lpstr>
      <vt:lpstr>CONTRIBUIÇÕES DOS PARTICIPANTES</vt:lpstr>
      <vt:lpstr>CONTRIBUIÇÕES DO PATROCINADOR</vt:lpstr>
      <vt:lpstr>Resumo das contribuições</vt:lpstr>
      <vt:lpstr>CONTRIBUIÇÕES DA PATROCINADORA</vt:lpstr>
      <vt:lpstr>FUNDOS DE COTAS</vt:lpstr>
      <vt:lpstr>Apresentação do PowerPoint</vt:lpstr>
      <vt:lpstr>Apresentação do PowerPoint</vt:lpstr>
      <vt:lpstr>PRINCIPAIS DIFERENÇAS</vt:lpstr>
      <vt:lpstr>PRINCIPAIS DIFERENÇAS</vt:lpstr>
      <vt:lpstr>CARÊNCIAS</vt:lpstr>
      <vt:lpstr>TIPOS DE RENDAS</vt:lpstr>
      <vt:lpstr>INSTITUTOS</vt:lpstr>
      <vt:lpstr>GARANTIA BENEFÍCIO MÍNIMO</vt:lpstr>
      <vt:lpstr>Outras diferenças...</vt:lpstr>
      <vt:lpstr>Apresentação do PowerPoint</vt:lpstr>
      <vt:lpstr> Somente para Participantes e Assistidos do Plano Misto de Benefícios</vt:lpstr>
      <vt:lpstr>PROCESSOS MIGRATÓRIOS</vt:lpstr>
      <vt:lpstr>ESTÍMULOS PARA MIGRAÇÃO</vt:lpstr>
      <vt:lpstr>Redefinição da Renda</vt:lpstr>
      <vt:lpstr>Exemplo de MIGRAÇÃO</vt:lpstr>
      <vt:lpstr>Migração dos Assistidos</vt:lpstr>
      <vt:lpstr>COMO DECIDIR?</vt:lpstr>
      <vt:lpstr>ENTENDA, ACOMPANHE e PARTICIPE!</vt:lpstr>
      <vt:lpstr>CONTATOS</vt:lpstr>
      <vt:lpstr>Apresentação do PowerPoint</vt:lpstr>
    </vt:vector>
  </TitlesOfParts>
  <Company>Conde Consultoria Atuarial - CCA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Estudo Atuarial</dc:title>
  <dc:creator>Conde Consultoria Atuarial - CCA</dc:creator>
  <cp:lastModifiedBy>Waldner</cp:lastModifiedBy>
  <cp:revision>1561</cp:revision>
  <cp:lastPrinted>2017-01-23T11:30:29Z</cp:lastPrinted>
  <dcterms:created xsi:type="dcterms:W3CDTF">2000-12-07T14:23:18Z</dcterms:created>
  <dcterms:modified xsi:type="dcterms:W3CDTF">2017-12-07T13:17:17Z</dcterms:modified>
</cp:coreProperties>
</file>